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6" r:id="rId3"/>
  </p:sldMasterIdLst>
  <p:notesMasterIdLst>
    <p:notesMasterId r:id="rId20"/>
  </p:notesMasterIdLst>
  <p:handoutMasterIdLst>
    <p:handoutMasterId r:id="rId21"/>
  </p:handoutMasterIdLst>
  <p:sldIdLst>
    <p:sldId id="303" r:id="rId4"/>
    <p:sldId id="259" r:id="rId5"/>
    <p:sldId id="257" r:id="rId6"/>
    <p:sldId id="260" r:id="rId7"/>
    <p:sldId id="294" r:id="rId8"/>
    <p:sldId id="317" r:id="rId9"/>
    <p:sldId id="322" r:id="rId10"/>
    <p:sldId id="266" r:id="rId11"/>
    <p:sldId id="262" r:id="rId12"/>
    <p:sldId id="304" r:id="rId13"/>
    <p:sldId id="285" r:id="rId14"/>
    <p:sldId id="286" r:id="rId15"/>
    <p:sldId id="290" r:id="rId16"/>
    <p:sldId id="291" r:id="rId17"/>
    <p:sldId id="275" r:id="rId18"/>
    <p:sldId id="256" r:id="rId19"/>
  </p:sldIdLst>
  <p:sldSz cx="9144000" cy="5143500"/>
  <p:notesSz cx="6858000" cy="9144000"/>
  <p:defaultTextStyle>
    <a:defPPr>
      <a:defRPr lang="zh-CN"/>
    </a:defPPr>
    <a:lvl1pPr marL="0" lvl="0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sz="1300" b="0" i="0" u="none" kern="1200" baseline="0">
        <a:solidFill>
          <a:schemeClr val="tx1"/>
        </a:solidFill>
        <a:latin typeface="Arial" panose="020B0604020202090204" pitchFamily="34" charset="0"/>
        <a:ea typeface="微软雅黑" pitchFamily="34" charset="-122"/>
        <a:cs typeface="+mn-cs"/>
      </a:defRPr>
    </a:lvl1pPr>
    <a:lvl2pPr marL="342900" lvl="1" indent="11430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sz="1300" b="0" i="0" u="none" kern="1200" baseline="0">
        <a:solidFill>
          <a:schemeClr val="tx1"/>
        </a:solidFill>
        <a:latin typeface="Arial" panose="020B0604020202090204" pitchFamily="34" charset="0"/>
        <a:ea typeface="微软雅黑" pitchFamily="34" charset="-122"/>
        <a:cs typeface="+mn-cs"/>
      </a:defRPr>
    </a:lvl2pPr>
    <a:lvl3pPr marL="685800" lvl="2" indent="22860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sz="1300" b="0" i="0" u="none" kern="1200" baseline="0">
        <a:solidFill>
          <a:schemeClr val="tx1"/>
        </a:solidFill>
        <a:latin typeface="Arial" panose="020B0604020202090204" pitchFamily="34" charset="0"/>
        <a:ea typeface="微软雅黑" pitchFamily="34" charset="-122"/>
        <a:cs typeface="+mn-cs"/>
      </a:defRPr>
    </a:lvl3pPr>
    <a:lvl4pPr marL="1028700" lvl="3" indent="34290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sz="1300" b="0" i="0" u="none" kern="1200" baseline="0">
        <a:solidFill>
          <a:schemeClr val="tx1"/>
        </a:solidFill>
        <a:latin typeface="Arial" panose="020B0604020202090204" pitchFamily="34" charset="0"/>
        <a:ea typeface="微软雅黑" pitchFamily="34" charset="-122"/>
        <a:cs typeface="+mn-cs"/>
      </a:defRPr>
    </a:lvl4pPr>
    <a:lvl5pPr marL="1371600" lvl="4" indent="45720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sz="1300" b="0" i="0" u="none" kern="1200" baseline="0">
        <a:solidFill>
          <a:schemeClr val="tx1"/>
        </a:solidFill>
        <a:latin typeface="Arial" panose="020B0604020202090204" pitchFamily="34" charset="0"/>
        <a:ea typeface="微软雅黑" pitchFamily="34" charset="-122"/>
        <a:cs typeface="+mn-cs"/>
      </a:defRPr>
    </a:lvl5pPr>
    <a:lvl6pPr marL="2286000" lvl="5" indent="45720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sz="1300" b="0" i="0" u="none" kern="1200" baseline="0">
        <a:solidFill>
          <a:schemeClr val="tx1"/>
        </a:solidFill>
        <a:latin typeface="Arial" panose="020B0604020202090204" pitchFamily="34" charset="0"/>
        <a:ea typeface="微软雅黑" pitchFamily="34" charset="-122"/>
        <a:cs typeface="+mn-cs"/>
      </a:defRPr>
    </a:lvl6pPr>
    <a:lvl7pPr marL="2743200" lvl="6" indent="45720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sz="1300" b="0" i="0" u="none" kern="1200" baseline="0">
        <a:solidFill>
          <a:schemeClr val="tx1"/>
        </a:solidFill>
        <a:latin typeface="Arial" panose="020B0604020202090204" pitchFamily="34" charset="0"/>
        <a:ea typeface="微软雅黑" pitchFamily="34" charset="-122"/>
        <a:cs typeface="+mn-cs"/>
      </a:defRPr>
    </a:lvl7pPr>
    <a:lvl8pPr marL="3200400" lvl="7" indent="45720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sz="1300" b="0" i="0" u="none" kern="1200" baseline="0">
        <a:solidFill>
          <a:schemeClr val="tx1"/>
        </a:solidFill>
        <a:latin typeface="Arial" panose="020B0604020202090204" pitchFamily="34" charset="0"/>
        <a:ea typeface="微软雅黑" pitchFamily="34" charset="-122"/>
        <a:cs typeface="+mn-cs"/>
      </a:defRPr>
    </a:lvl8pPr>
    <a:lvl9pPr marL="3657600" lvl="8" indent="45720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sz="1300" b="0" i="0" u="none" kern="1200" baseline="0">
        <a:solidFill>
          <a:schemeClr val="tx1"/>
        </a:solidFill>
        <a:latin typeface="Arial" panose="020B0604020202090204" pitchFamily="34" charset="0"/>
        <a:ea typeface="微软雅黑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7C0D"/>
    <a:srgbClr val="FFB612"/>
    <a:srgbClr val="111119"/>
    <a:srgbClr val="FDFDFD"/>
    <a:srgbClr val="3C3E4A"/>
    <a:srgbClr val="0D0D15"/>
    <a:srgbClr val="FDB515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/>
    <p:restoredTop sz="94660"/>
  </p:normalViewPr>
  <p:slideViewPr>
    <p:cSldViewPr snapToGrid="0" showGuides="1">
      <p:cViewPr varScale="1">
        <p:scale>
          <a:sx n="123" d="100"/>
          <a:sy n="123" d="100"/>
        </p:scale>
        <p:origin x="-72" y="-105"/>
      </p:cViewPr>
      <p:guideLst>
        <p:guide orient="horz" pos="170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946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6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/>
          </p:cNvPicPr>
          <p:nvPr userDrawn="1"/>
        </p:nvPicPr>
        <p:blipFill>
          <a:blip r:embed="rId2"/>
          <a:srcRect t="6013" r="111" b="8820"/>
          <a:stretch>
            <a:fillRect/>
          </a:stretch>
        </p:blipFill>
        <p:spPr>
          <a:xfrm>
            <a:off x="0" y="-30162"/>
            <a:ext cx="9134475" cy="519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-17462"/>
            <a:ext cx="9144000" cy="5178425"/>
          </a:xfrm>
          <a:prstGeom prst="rect">
            <a:avLst/>
          </a:prstGeom>
          <a:solidFill>
            <a:srgbClr val="11111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/>
          </p:cNvPicPr>
          <p:nvPr userDrawn="1"/>
        </p:nvPicPr>
        <p:blipFill>
          <a:blip r:embed="rId2"/>
          <a:srcRect l="-2" t="13086" r="990" b="12830"/>
          <a:stretch>
            <a:fillRect/>
          </a:stretch>
        </p:blipFill>
        <p:spPr>
          <a:xfrm>
            <a:off x="0" y="0"/>
            <a:ext cx="9144000" cy="5160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-17462"/>
            <a:ext cx="9144000" cy="5178425"/>
          </a:xfrm>
          <a:prstGeom prst="rect">
            <a:avLst/>
          </a:prstGeom>
          <a:solidFill>
            <a:srgbClr val="11111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/>
          </p:cNvPicPr>
          <p:nvPr userDrawn="1"/>
        </p:nvPicPr>
        <p:blipFill>
          <a:blip r:embed="rId2"/>
          <a:srcRect l="-2" t="13086" r="990" b="12830"/>
          <a:stretch>
            <a:fillRect/>
          </a:stretch>
        </p:blipFill>
        <p:spPr>
          <a:xfrm>
            <a:off x="0" y="0"/>
            <a:ext cx="9144000" cy="5160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-17462"/>
            <a:ext cx="9144000" cy="5178425"/>
          </a:xfrm>
          <a:prstGeom prst="rect">
            <a:avLst/>
          </a:prstGeom>
          <a:solidFill>
            <a:srgbClr val="11111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rcRect l="-2" t="13086" r="990" b="12830"/>
          <a:stretch>
            <a:fillRect/>
          </a:stretch>
        </p:blipFill>
        <p:spPr>
          <a:xfrm>
            <a:off x="0" y="0"/>
            <a:ext cx="9144000" cy="5160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-17462"/>
            <a:ext cx="9144000" cy="5178425"/>
          </a:xfrm>
          <a:prstGeom prst="rect">
            <a:avLst/>
          </a:prstGeom>
          <a:solidFill>
            <a:srgbClr val="11111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 userDrawn="1"/>
        </p:nvPicPr>
        <p:blipFill>
          <a:blip r:embed="rId2"/>
          <a:srcRect l="-2" t="13086" r="990" b="12830"/>
          <a:stretch>
            <a:fillRect/>
          </a:stretch>
        </p:blipFill>
        <p:spPr>
          <a:xfrm>
            <a:off x="0" y="0"/>
            <a:ext cx="9144000" cy="5160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-17462"/>
            <a:ext cx="9144000" cy="5178425"/>
          </a:xfrm>
          <a:prstGeom prst="rect">
            <a:avLst/>
          </a:prstGeom>
          <a:solidFill>
            <a:srgbClr val="11111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/>
          </p:cNvPicPr>
          <p:nvPr userDrawn="1"/>
        </p:nvPicPr>
        <p:blipFill>
          <a:blip r:embed="rId2"/>
          <a:srcRect t="6013" r="111" b="8820"/>
          <a:stretch>
            <a:fillRect/>
          </a:stretch>
        </p:blipFill>
        <p:spPr>
          <a:xfrm>
            <a:off x="0" y="-30162"/>
            <a:ext cx="9134475" cy="519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-17462"/>
            <a:ext cx="9144000" cy="5178425"/>
          </a:xfrm>
          <a:prstGeom prst="rect">
            <a:avLst/>
          </a:prstGeom>
          <a:solidFill>
            <a:srgbClr val="11111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"/>
          <p:cNvPicPr>
            <a:picLocks noChangeAspect="1"/>
          </p:cNvPicPr>
          <p:nvPr userDrawn="1"/>
        </p:nvPicPr>
        <p:blipFill>
          <a:blip r:embed="rId2"/>
          <a:srcRect t="6013" r="111" b="8820"/>
          <a:stretch>
            <a:fillRect/>
          </a:stretch>
        </p:blipFill>
        <p:spPr>
          <a:xfrm>
            <a:off x="0" y="-30162"/>
            <a:ext cx="9134475" cy="519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-17462"/>
            <a:ext cx="9144000" cy="5178425"/>
          </a:xfrm>
          <a:prstGeom prst="rect">
            <a:avLst/>
          </a:prstGeom>
          <a:solidFill>
            <a:srgbClr val="11111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6"/>
          <p:cNvPicPr>
            <a:picLocks noChangeAspect="1"/>
          </p:cNvPicPr>
          <p:nvPr userDrawn="1"/>
        </p:nvPicPr>
        <p:blipFill>
          <a:blip r:embed="rId2"/>
          <a:srcRect t="6013" r="111" b="8820"/>
          <a:stretch>
            <a:fillRect/>
          </a:stretch>
        </p:blipFill>
        <p:spPr>
          <a:xfrm>
            <a:off x="0" y="-30162"/>
            <a:ext cx="9134475" cy="519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-17462"/>
            <a:ext cx="9144000" cy="5178425"/>
          </a:xfrm>
          <a:prstGeom prst="rect">
            <a:avLst/>
          </a:prstGeom>
          <a:solidFill>
            <a:srgbClr val="11111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6"/>
          <p:cNvPicPr>
            <a:picLocks noChangeAspect="1"/>
          </p:cNvPicPr>
          <p:nvPr userDrawn="1"/>
        </p:nvPicPr>
        <p:blipFill>
          <a:blip r:embed="rId2"/>
          <a:srcRect t="15419" r="9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-17462"/>
            <a:ext cx="9144000" cy="5178425"/>
          </a:xfrm>
          <a:prstGeom prst="rect">
            <a:avLst/>
          </a:prstGeom>
          <a:solidFill>
            <a:srgbClr val="11111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6"/>
          <p:cNvPicPr>
            <a:picLocks noChangeAspect="1"/>
          </p:cNvPicPr>
          <p:nvPr userDrawn="1"/>
        </p:nvPicPr>
        <p:blipFill>
          <a:blip r:embed="rId2"/>
          <a:srcRect t="15419" r="9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-17462"/>
            <a:ext cx="9144000" cy="5178425"/>
          </a:xfrm>
          <a:prstGeom prst="rect">
            <a:avLst/>
          </a:prstGeom>
          <a:solidFill>
            <a:srgbClr val="11111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6"/>
          <p:cNvPicPr>
            <a:picLocks noChangeAspect="1"/>
          </p:cNvPicPr>
          <p:nvPr userDrawn="1"/>
        </p:nvPicPr>
        <p:blipFill>
          <a:blip r:embed="rId2"/>
          <a:srcRect t="15419" r="9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-17462"/>
            <a:ext cx="9144000" cy="5178425"/>
          </a:xfrm>
          <a:prstGeom prst="rect">
            <a:avLst/>
          </a:prstGeom>
          <a:solidFill>
            <a:srgbClr val="11111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6"/>
          <p:cNvPicPr>
            <a:picLocks noChangeAspect="1"/>
          </p:cNvPicPr>
          <p:nvPr userDrawn="1"/>
        </p:nvPicPr>
        <p:blipFill>
          <a:blip r:embed="rId2"/>
          <a:srcRect t="15419" r="9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-17462"/>
            <a:ext cx="9144000" cy="5178425"/>
          </a:xfrm>
          <a:prstGeom prst="rect">
            <a:avLst/>
          </a:prstGeom>
          <a:solidFill>
            <a:srgbClr val="11111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6"/>
          <p:cNvPicPr>
            <a:picLocks noChangeAspect="1"/>
          </p:cNvPicPr>
          <p:nvPr userDrawn="1"/>
        </p:nvPicPr>
        <p:blipFill>
          <a:blip r:embed="rId2"/>
          <a:srcRect t="6013" r="111" b="8820"/>
          <a:stretch>
            <a:fillRect/>
          </a:stretch>
        </p:blipFill>
        <p:spPr>
          <a:xfrm>
            <a:off x="0" y="-30162"/>
            <a:ext cx="9134475" cy="519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-17462"/>
            <a:ext cx="9144000" cy="5178425"/>
          </a:xfrm>
          <a:prstGeom prst="rect">
            <a:avLst/>
          </a:prstGeom>
          <a:solidFill>
            <a:srgbClr val="11111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6"/>
          <p:cNvPicPr>
            <a:picLocks noChangeAspect="1"/>
          </p:cNvPicPr>
          <p:nvPr userDrawn="1"/>
        </p:nvPicPr>
        <p:blipFill>
          <a:blip r:embed="rId2"/>
          <a:srcRect t="6013" r="111" b="8820"/>
          <a:stretch>
            <a:fillRect/>
          </a:stretch>
        </p:blipFill>
        <p:spPr>
          <a:xfrm>
            <a:off x="0" y="-30162"/>
            <a:ext cx="9134475" cy="519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-17462"/>
            <a:ext cx="9144000" cy="5178425"/>
          </a:xfrm>
          <a:prstGeom prst="rect">
            <a:avLst/>
          </a:prstGeom>
          <a:solidFill>
            <a:srgbClr val="11111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6"/>
          <p:cNvPicPr>
            <a:picLocks noChangeAspect="1"/>
          </p:cNvPicPr>
          <p:nvPr userDrawn="1"/>
        </p:nvPicPr>
        <p:blipFill>
          <a:blip r:embed="rId2"/>
          <a:srcRect l="-2" t="13086" r="990" b="12830"/>
          <a:stretch>
            <a:fillRect/>
          </a:stretch>
        </p:blipFill>
        <p:spPr>
          <a:xfrm>
            <a:off x="0" y="0"/>
            <a:ext cx="9144000" cy="5160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-17462"/>
            <a:ext cx="9144000" cy="5178425"/>
          </a:xfrm>
          <a:prstGeom prst="rect">
            <a:avLst/>
          </a:prstGeom>
          <a:solidFill>
            <a:srgbClr val="11111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6"/>
          <p:cNvPicPr>
            <a:picLocks noChangeAspect="1"/>
          </p:cNvPicPr>
          <p:nvPr userDrawn="1"/>
        </p:nvPicPr>
        <p:blipFill>
          <a:blip r:embed="rId2"/>
          <a:srcRect t="6013" r="111" b="8820"/>
          <a:stretch>
            <a:fillRect/>
          </a:stretch>
        </p:blipFill>
        <p:spPr>
          <a:xfrm>
            <a:off x="0" y="-30162"/>
            <a:ext cx="9134475" cy="519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-17462"/>
            <a:ext cx="9144000" cy="5178425"/>
          </a:xfrm>
          <a:prstGeom prst="rect">
            <a:avLst/>
          </a:prstGeom>
          <a:solidFill>
            <a:srgbClr val="11111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293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9" Type="http://schemas.openxmlformats.org/officeDocument/2006/relationships/theme" Target="../theme/theme1.xml"/><Relationship Id="rId28" Type="http://schemas.openxmlformats.org/officeDocument/2006/relationships/image" Target="../media/image4.jpeg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4" Type="http://schemas.openxmlformats.org/officeDocument/2006/relationships/theme" Target="../theme/theme2.xml"/><Relationship Id="rId13" Type="http://schemas.openxmlformats.org/officeDocument/2006/relationships/image" Target="../media/image4.jpeg"/><Relationship Id="rId12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2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17145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en-US" altLang="x-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itchFamily="34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itchFamily="34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itchFamily="34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itchFamily="34" charset="-122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9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9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9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9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9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Arial" panose="020B0604020202090204" pitchFamily="34" charset="0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Arial" panose="020B0604020202090204" pitchFamily="34" charset="0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Arial" panose="020B0604020202090204" pitchFamily="34" charset="0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Arial" panose="020B0604020202090204" pitchFamily="34" charset="0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Arial" panose="020B0604020202090204" pitchFamily="34" charset="0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Arial" panose="020B0604020202090204" pitchFamily="34" charset="0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Arial" panose="020B0604020202090204" pitchFamily="34" charset="0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Arial" panose="020B0604020202090204" pitchFamily="34" charset="0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5.pn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5.pn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5.png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9.xml"/><Relationship Id="rId4" Type="http://schemas.openxmlformats.org/officeDocument/2006/relationships/image" Target="../media/image5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9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9.jpe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0.jpe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1.jpe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5.pn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08238" y="3303588"/>
            <a:ext cx="4327525" cy="647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algn="ctr">
              <a:defRPr sz="5400" b="1">
                <a:solidFill>
                  <a:schemeClr val="lt1"/>
                </a:solidFill>
                <a:latin typeface="Existence Light" pitchFamily="34" charset="0"/>
                <a:ea typeface="方正兰亭超细黑简体" pitchFamily="2" charset="-122"/>
                <a:cs typeface="方正兰亭细黑_GBK_M" pitchFamily="2" charset="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4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ghdad" panose="01000500000000020004" charset="0"/>
              <a:ea typeface="方正兰亭超细黑简体" pitchFamily="2" charset="-122"/>
              <a:cs typeface="Baghdad" panose="01000500000000020004" charset="0"/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674620" y="1169670"/>
            <a:ext cx="64681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hdad" panose="01000500000000020004" charset="0"/>
                <a:cs typeface="Baghdad" panose="01000500000000020004" charset="0"/>
              </a:rPr>
              <a:t>    TRAINING AND DEVELOPMENT </a:t>
            </a:r>
            <a:r>
              <a:rPr lang="en-US"/>
              <a:t> </a:t>
            </a:r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2221865" y="4387850"/>
            <a:ext cx="50139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                   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" panose="02020502070401020303" charset="0"/>
                <a:cs typeface="Baskerville" panose="02020502070401020303" charset="0"/>
              </a:rPr>
              <a:t>#WEAREROYALPADEL</a:t>
            </a:r>
            <a:r>
              <a:rPr lang="en-US">
                <a:latin typeface="Baskerville" panose="02020502070401020303" charset="0"/>
                <a:cs typeface="Baskerville" panose="02020502070401020303" charset="0"/>
              </a:rPr>
              <a:t> </a:t>
            </a:r>
            <a:endParaRPr lang="en-US">
              <a:latin typeface="Baskerville" panose="02020502070401020303" charset="0"/>
              <a:cs typeface="Baskerville" panose="02020502070401020303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Picture 4" descr="NURIA GRE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81065" y="1377315"/>
            <a:ext cx="2886710" cy="3503930"/>
          </a:xfrm>
          <a:prstGeom prst="rect">
            <a:avLst/>
          </a:prstGeom>
          <a:effectLst/>
        </p:spPr>
      </p:pic>
      <p:sp>
        <p:nvSpPr>
          <p:cNvPr id="24581" name="文本框 3"/>
          <p:cNvSpPr txBox="1"/>
          <p:nvPr/>
        </p:nvSpPr>
        <p:spPr>
          <a:xfrm>
            <a:off x="1490663" y="214313"/>
            <a:ext cx="270065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indent="0"/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 Nile Bold" panose="00000400000000000000" charset="0"/>
                <a:ea typeface="SimSun" pitchFamily="2" charset="-122"/>
                <a:cs typeface="Al Nile Bold" panose="00000400000000000000" charset="0"/>
              </a:rPr>
              <a:t>OUR PROGRAM</a:t>
            </a:r>
            <a:r>
              <a:rPr lang="en-US" altLang="zh-CN" sz="2800" dirty="0">
                <a:solidFill>
                  <a:schemeClr val="bg2"/>
                </a:solidFill>
                <a:latin typeface="Baghdad" panose="01000500000000020004" charset="0"/>
                <a:ea typeface="SimSun" pitchFamily="2" charset="-122"/>
                <a:cs typeface="Baghdad" panose="01000500000000020004" charset="0"/>
              </a:rPr>
              <a:t>  </a:t>
            </a:r>
            <a:endParaRPr lang="en-US" altLang="zh-CN" sz="2800" dirty="0">
              <a:solidFill>
                <a:schemeClr val="bg2"/>
              </a:solidFill>
              <a:latin typeface="Baghdad" panose="01000500000000020004" charset="0"/>
              <a:ea typeface="SimSun" pitchFamily="2" charset="-122"/>
              <a:cs typeface="Baghdad" panose="01000500000000020004" charset="0"/>
            </a:endParaRPr>
          </a:p>
        </p:txBody>
      </p:sp>
      <p:sp>
        <p:nvSpPr>
          <p:cNvPr id="24582" name="TextBox 46"/>
          <p:cNvSpPr txBox="1"/>
          <p:nvPr/>
        </p:nvSpPr>
        <p:spPr>
          <a:xfrm>
            <a:off x="992823" y="736283"/>
            <a:ext cx="5811837" cy="3371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0" defTabSz="522605" eaLnBrk="0" hangingPunct="0"/>
            <a:r>
              <a:rPr lang="en-US" altLang="zh-CN" sz="1600" b="1" dirty="0">
                <a:solidFill>
                  <a:srgbClr val="AB7C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hdad" panose="01000500000000020004" charset="0"/>
                <a:ea typeface="SimSun" pitchFamily="2" charset="-122"/>
                <a:cs typeface="Baghdad" panose="01000500000000020004" charset="0"/>
              </a:rPr>
              <a:t>INTERMEDIATE COACHING PROGRAM</a:t>
            </a:r>
            <a:r>
              <a:rPr lang="en-US" altLang="zh-CN" sz="1600" dirty="0">
                <a:solidFill>
                  <a:srgbClr val="AB7C0D"/>
                </a:solidFill>
                <a:latin typeface="Arial" panose="020B0604020202090204" pitchFamily="34" charset="0"/>
                <a:ea typeface="SimSun" pitchFamily="2" charset="-122"/>
              </a:rPr>
              <a:t>  </a:t>
            </a:r>
            <a:r>
              <a:rPr lang="en-US" altLang="zh-CN" sz="1600" dirty="0">
                <a:solidFill>
                  <a:srgbClr val="E1E1E1"/>
                </a:solidFill>
                <a:latin typeface="Arial" panose="020B0604020202090204" pitchFamily="34" charset="0"/>
                <a:ea typeface="SimSun" pitchFamily="2" charset="-122"/>
              </a:rPr>
              <a:t> </a:t>
            </a:r>
            <a:endParaRPr lang="en-US" altLang="zh-CN" sz="1600" dirty="0">
              <a:solidFill>
                <a:srgbClr val="E1E1E1"/>
              </a:solidFill>
              <a:latin typeface="Arial" panose="020B0604020202090204" pitchFamily="34" charset="0"/>
              <a:ea typeface="SimSun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2090" y="1551305"/>
            <a:ext cx="5184775" cy="3329940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46710" y="1862455"/>
            <a:ext cx="4915535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     </a:t>
            </a:r>
            <a:endParaRPr lang="en-US"/>
          </a:p>
          <a:p>
            <a:r>
              <a:rPr lang="en-US"/>
              <a:t>       </a:t>
            </a:r>
            <a:r>
              <a:rPr lang="en-US" b="1">
                <a:solidFill>
                  <a:schemeClr val="bg1"/>
                </a:solidFill>
                <a:effectLst/>
                <a:latin typeface="Al Nile Regular" panose="00000400000000000000" charset="0"/>
                <a:cs typeface="Al Nile Regular" panose="00000400000000000000" charset="0"/>
              </a:rPr>
              <a:t>- PROGRESSION FROM BEGINNER TO INTERMEDIATE </a:t>
            </a:r>
            <a:endParaRPr lang="en-US" b="1">
              <a:solidFill>
                <a:schemeClr val="bg1"/>
              </a:solidFill>
              <a:effectLst/>
              <a:latin typeface="Al Nile Regular" panose="00000400000000000000" charset="0"/>
              <a:cs typeface="Al Nile Regular" panose="00000400000000000000" charset="0"/>
            </a:endParaRPr>
          </a:p>
          <a:p>
            <a:endParaRPr lang="en-US" b="1">
              <a:solidFill>
                <a:schemeClr val="bg1"/>
              </a:solidFill>
              <a:effectLst/>
              <a:latin typeface="Al Nile Regular" panose="00000400000000000000" charset="0"/>
              <a:cs typeface="Al Nile Regular" panose="00000400000000000000" charset="0"/>
            </a:endParaRPr>
          </a:p>
          <a:p>
            <a:r>
              <a:rPr lang="en-US" b="1">
                <a:solidFill>
                  <a:schemeClr val="bg1"/>
                </a:solidFill>
                <a:effectLst/>
                <a:latin typeface="Al Nile Regular" panose="00000400000000000000" charset="0"/>
                <a:cs typeface="Al Nile Regular" panose="00000400000000000000" charset="0"/>
              </a:rPr>
              <a:t>       - INTRODUCTION TO MOVEMENT AND POSITIONING</a:t>
            </a:r>
            <a:endParaRPr lang="en-US" b="1">
              <a:solidFill>
                <a:schemeClr val="bg1"/>
              </a:solidFill>
              <a:effectLst/>
              <a:latin typeface="Al Nile Regular" panose="00000400000000000000" charset="0"/>
              <a:cs typeface="Al Nile Regular" panose="00000400000000000000" charset="0"/>
            </a:endParaRPr>
          </a:p>
          <a:p>
            <a:endParaRPr lang="en-US" b="1">
              <a:solidFill>
                <a:schemeClr val="bg1"/>
              </a:solidFill>
              <a:effectLst/>
              <a:latin typeface="Al Nile Regular" panose="00000400000000000000" charset="0"/>
              <a:cs typeface="Al Nile Regular" panose="00000400000000000000" charset="0"/>
            </a:endParaRPr>
          </a:p>
          <a:p>
            <a:r>
              <a:rPr lang="en-US" b="1">
                <a:solidFill>
                  <a:schemeClr val="bg1"/>
                </a:solidFill>
                <a:effectLst/>
                <a:latin typeface="Al Nile Regular" panose="00000400000000000000" charset="0"/>
                <a:cs typeface="Al Nile Regular" panose="00000400000000000000" charset="0"/>
              </a:rPr>
              <a:t>      - THE BASIC SHOTS REQUIRED FOR INTERMEDIATE</a:t>
            </a:r>
            <a:endParaRPr lang="en-US" b="1">
              <a:solidFill>
                <a:schemeClr val="bg1"/>
              </a:solidFill>
              <a:effectLst/>
              <a:latin typeface="Al Nile Regular" panose="00000400000000000000" charset="0"/>
              <a:cs typeface="Al Nile Regular" panose="00000400000000000000" charset="0"/>
            </a:endParaRPr>
          </a:p>
          <a:p>
            <a:r>
              <a:rPr lang="en-US" b="1">
                <a:solidFill>
                  <a:schemeClr val="bg1"/>
                </a:solidFill>
                <a:effectLst/>
                <a:latin typeface="Al Nile Regular" panose="00000400000000000000" charset="0"/>
                <a:cs typeface="Al Nile Regular" panose="00000400000000000000" charset="0"/>
              </a:rPr>
              <a:t> </a:t>
            </a:r>
            <a:endParaRPr lang="en-US" b="1">
              <a:solidFill>
                <a:schemeClr val="bg1"/>
              </a:solidFill>
              <a:effectLst/>
              <a:latin typeface="Al Nile Regular" panose="00000400000000000000" charset="0"/>
              <a:cs typeface="Al Nile Regular" panose="00000400000000000000" charset="0"/>
            </a:endParaRPr>
          </a:p>
          <a:p>
            <a:r>
              <a:rPr lang="en-US" b="1">
                <a:solidFill>
                  <a:schemeClr val="bg1"/>
                </a:solidFill>
                <a:effectLst/>
                <a:latin typeface="Al Nile Regular" panose="00000400000000000000" charset="0"/>
                <a:cs typeface="Al Nile Regular" panose="00000400000000000000" charset="0"/>
              </a:rPr>
              <a:t>     - THE PROGRESSION OF EVERY INTERMEDIATE SHOT</a:t>
            </a:r>
            <a:endParaRPr lang="en-US" b="1">
              <a:solidFill>
                <a:schemeClr val="bg1"/>
              </a:solidFill>
              <a:effectLst/>
              <a:latin typeface="Al Nile Regular" panose="00000400000000000000" charset="0"/>
              <a:cs typeface="Al Nile Regular" panose="00000400000000000000" charset="0"/>
            </a:endParaRPr>
          </a:p>
          <a:p>
            <a:endParaRPr lang="en-US" b="1">
              <a:solidFill>
                <a:schemeClr val="bg1"/>
              </a:solidFill>
              <a:effectLst/>
              <a:latin typeface="Al Nile Regular" panose="00000400000000000000" charset="0"/>
              <a:cs typeface="Al Nile Regular" panose="00000400000000000000" charset="0"/>
            </a:endParaRPr>
          </a:p>
          <a:p>
            <a:r>
              <a:rPr lang="en-US" b="1">
                <a:solidFill>
                  <a:schemeClr val="bg1"/>
                </a:solidFill>
                <a:effectLst/>
                <a:latin typeface="Al Nile Regular" panose="00000400000000000000" charset="0"/>
                <a:cs typeface="Al Nile Regular" panose="00000400000000000000" charset="0"/>
              </a:rPr>
              <a:t>              - THE BASIC TACTICS FOR INTERMEDIATE</a:t>
            </a:r>
            <a:endParaRPr lang="en-US" b="1">
              <a:solidFill>
                <a:schemeClr val="bg1"/>
              </a:solidFill>
              <a:effectLst/>
              <a:latin typeface="Al Nile Regular" panose="00000400000000000000" charset="0"/>
              <a:cs typeface="Al Nile Regular" panose="00000400000000000000" charset="0"/>
            </a:endParaRPr>
          </a:p>
          <a:p>
            <a:endParaRPr lang="en-US" b="1">
              <a:solidFill>
                <a:schemeClr val="bg1"/>
              </a:solidFill>
              <a:effectLst/>
              <a:latin typeface="Al Nile Regular" panose="00000400000000000000" charset="0"/>
              <a:cs typeface="Al Nile Regular" panose="00000400000000000000" charset="0"/>
            </a:endParaRPr>
          </a:p>
          <a:p>
            <a:r>
              <a:rPr lang="en-US" b="1">
                <a:solidFill>
                  <a:schemeClr val="bg1"/>
                </a:solidFill>
                <a:effectLst/>
                <a:latin typeface="Al Nile Regular" panose="00000400000000000000" charset="0"/>
                <a:cs typeface="Al Nile Regular" panose="00000400000000000000" charset="0"/>
              </a:rPr>
              <a:t>             - COMMON MISTAKES AND HOW TO REMEDY</a:t>
            </a:r>
            <a:endParaRPr lang="en-US" b="1">
              <a:solidFill>
                <a:schemeClr val="bg1"/>
              </a:solidFill>
              <a:effectLst/>
              <a:latin typeface="Al Nile Regular" panose="00000400000000000000" charset="0"/>
              <a:cs typeface="Al Nile Regular" panose="00000400000000000000" charset="0"/>
            </a:endParaRPr>
          </a:p>
        </p:txBody>
      </p:sp>
      <p:pic>
        <p:nvPicPr>
          <p:cNvPr id="6" name="Picture 5" descr="academy gold white png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315" y="-197485"/>
            <a:ext cx="1670685" cy="16706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4581" name="文本框 3"/>
          <p:cNvSpPr txBox="1"/>
          <p:nvPr/>
        </p:nvSpPr>
        <p:spPr>
          <a:xfrm>
            <a:off x="1490663" y="214313"/>
            <a:ext cx="270065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indent="0"/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 Nile Bold" panose="00000400000000000000" charset="0"/>
                <a:ea typeface="SimSun" pitchFamily="2" charset="-122"/>
                <a:cs typeface="Al Nile Bold" panose="00000400000000000000" charset="0"/>
              </a:rPr>
              <a:t>OUR PROGRAM</a:t>
            </a:r>
            <a:r>
              <a:rPr lang="en-US" altLang="zh-CN" sz="2800" dirty="0">
                <a:solidFill>
                  <a:schemeClr val="bg2"/>
                </a:solidFill>
                <a:latin typeface="Baghdad" panose="01000500000000020004" charset="0"/>
                <a:ea typeface="SimSun" pitchFamily="2" charset="-122"/>
                <a:cs typeface="Baghdad" panose="01000500000000020004" charset="0"/>
              </a:rPr>
              <a:t>  </a:t>
            </a:r>
            <a:endParaRPr lang="en-US" altLang="zh-CN" sz="2800" dirty="0">
              <a:solidFill>
                <a:schemeClr val="bg2"/>
              </a:solidFill>
              <a:latin typeface="Baghdad" panose="01000500000000020004" charset="0"/>
              <a:ea typeface="SimSun" pitchFamily="2" charset="-122"/>
              <a:cs typeface="Baghdad" panose="01000500000000020004" charset="0"/>
            </a:endParaRPr>
          </a:p>
        </p:txBody>
      </p:sp>
      <p:sp>
        <p:nvSpPr>
          <p:cNvPr id="24582" name="TextBox 46"/>
          <p:cNvSpPr txBox="1"/>
          <p:nvPr/>
        </p:nvSpPr>
        <p:spPr>
          <a:xfrm>
            <a:off x="992823" y="736283"/>
            <a:ext cx="5811837" cy="337185"/>
          </a:xfrm>
          <a:prstGeom prst="rect">
            <a:avLst/>
          </a:prstGeom>
          <a:noFill/>
          <a:ln w="9525">
            <a:noFill/>
          </a:ln>
          <a:effectLst/>
        </p:spPr>
        <p:txBody>
          <a:bodyPr anchor="t">
            <a:spAutoFit/>
          </a:bodyPr>
          <a:p>
            <a:pPr indent="0" defTabSz="522605" eaLnBrk="0" hangingPunct="0"/>
            <a:r>
              <a:rPr lang="en-US" altLang="zh-CN" sz="1600" b="1" dirty="0">
                <a:solidFill>
                  <a:srgbClr val="AB7C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hdad" panose="01000500000000020004" charset="0"/>
                <a:ea typeface="SimSun" pitchFamily="2" charset="-122"/>
                <a:cs typeface="Baghdad" panose="01000500000000020004" charset="0"/>
              </a:rPr>
              <a:t>ADVANCED COACHING PROGRAM</a:t>
            </a:r>
            <a:r>
              <a:rPr lang="en-US" altLang="zh-CN" sz="1600" dirty="0">
                <a:solidFill>
                  <a:srgbClr val="E1E1E1"/>
                </a:solidFill>
                <a:latin typeface="Arial" panose="020B0604020202090204" pitchFamily="34" charset="0"/>
                <a:ea typeface="SimSun" pitchFamily="2" charset="-122"/>
              </a:rPr>
              <a:t>   </a:t>
            </a:r>
            <a:endParaRPr lang="en-US" altLang="zh-CN" sz="1600" dirty="0">
              <a:solidFill>
                <a:srgbClr val="E1E1E1"/>
              </a:solidFill>
              <a:latin typeface="Arial" panose="020B0604020202090204" pitchFamily="34" charset="0"/>
              <a:ea typeface="SimSun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8755" y="1501775"/>
            <a:ext cx="5061585" cy="3373755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old" panose="020B0604020202090204" charset="0"/>
                <a:ea typeface="+mn-ea"/>
                <a:cs typeface="Arial Bold" panose="020B0604020202090204" charset="0"/>
              </a:rPr>
              <a:t>- BASIC SHOTS FOR ADVANCED LEVEL PLAYERS</a:t>
            </a:r>
            <a:endParaRPr kumimoji="0" lang="en-US" altLang="zh-CN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old" panose="020B0604020202090204" charset="0"/>
              <a:ea typeface="+mn-ea"/>
              <a:cs typeface="Arial Bold" panose="020B060402020209020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old" panose="020B0604020202090204" charset="0"/>
              <a:ea typeface="+mn-ea"/>
              <a:cs typeface="Arial Bold" panose="020B060402020209020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old" panose="020B0604020202090204" charset="0"/>
                <a:ea typeface="+mn-ea"/>
                <a:cs typeface="Arial Bold" panose="020B0604020202090204" charset="0"/>
              </a:rPr>
              <a:t>- REQUIRED PROGRESSION FOR ADVANCED SHOT EXECUTION</a:t>
            </a:r>
            <a:endParaRPr kumimoji="0" lang="en-US" altLang="zh-CN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old" panose="020B0604020202090204" charset="0"/>
              <a:ea typeface="+mn-ea"/>
              <a:cs typeface="Arial Bold" panose="020B060402020209020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old" panose="020B0604020202090204" charset="0"/>
              <a:ea typeface="+mn-ea"/>
              <a:cs typeface="Arial Bold" panose="020B060402020209020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old" panose="020B0604020202090204" charset="0"/>
                <a:ea typeface="+mn-ea"/>
                <a:cs typeface="Arial Bold" panose="020B0604020202090204" charset="0"/>
              </a:rPr>
              <a:t> - BASIC TACTICS FOR ADVANCED LEVEL PLAYERS</a:t>
            </a:r>
            <a:endParaRPr kumimoji="0" lang="en-US" altLang="zh-CN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old" panose="020B0604020202090204" charset="0"/>
              <a:ea typeface="+mn-ea"/>
              <a:cs typeface="Arial Bold" panose="020B060402020209020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old" panose="020B0604020202090204" charset="0"/>
                <a:ea typeface="+mn-ea"/>
                <a:cs typeface="Arial Bold" panose="020B0604020202090204" charset="0"/>
              </a:rPr>
            </a:b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old" panose="020B0604020202090204" charset="0"/>
                <a:ea typeface="+mn-ea"/>
                <a:cs typeface="Arial Bold" panose="020B0604020202090204" charset="0"/>
              </a:rPr>
              <a:t> - COMMON MISTAKES AND HOW TO REMEDY </a:t>
            </a:r>
            <a:endParaRPr kumimoji="0" lang="en-US" altLang="zh-CN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old" panose="020B0604020202090204" charset="0"/>
              <a:ea typeface="+mn-ea"/>
              <a:cs typeface="Arial Bold" panose="020B060402020209020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old" panose="020B0604020202090204" charset="0"/>
              <a:ea typeface="+mn-ea"/>
              <a:cs typeface="Arial Bold" panose="020B060402020209020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old" panose="020B0604020202090204" charset="0"/>
                <a:ea typeface="+mn-ea"/>
                <a:cs typeface="Arial Bold" panose="020B0604020202090204" charset="0"/>
              </a:rPr>
              <a:t>- HOW TO SUCCESSFULLY TRAIN PLAYERS TO BEGIN COMPETING</a:t>
            </a:r>
            <a:endParaRPr kumimoji="0" lang="en-US" altLang="zh-CN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old" panose="020B0604020202090204" charset="0"/>
              <a:ea typeface="+mn-ea"/>
              <a:cs typeface="Arial Bold" panose="020B0604020202090204" charset="0"/>
            </a:endParaRPr>
          </a:p>
        </p:txBody>
      </p:sp>
      <p:pic>
        <p:nvPicPr>
          <p:cNvPr id="2" name="Picture 1" descr="IMAGE B W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2605" y="1074420"/>
            <a:ext cx="3331845" cy="3801110"/>
          </a:xfrm>
          <a:prstGeom prst="rect">
            <a:avLst/>
          </a:prstGeom>
          <a:effectLst/>
        </p:spPr>
      </p:pic>
      <p:pic>
        <p:nvPicPr>
          <p:cNvPr id="6" name="Picture 5" descr="academy gold white png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315" y="-197485"/>
            <a:ext cx="1670685" cy="16706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toni b 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0845" y="1294130"/>
            <a:ext cx="3407410" cy="3562350"/>
          </a:xfrm>
          <a:prstGeom prst="rect">
            <a:avLst/>
          </a:prstGeom>
          <a:effectLst/>
        </p:spPr>
      </p:pic>
      <p:sp>
        <p:nvSpPr>
          <p:cNvPr id="24581" name="文本框 3"/>
          <p:cNvSpPr txBox="1"/>
          <p:nvPr/>
        </p:nvSpPr>
        <p:spPr>
          <a:xfrm>
            <a:off x="1490663" y="214313"/>
            <a:ext cx="270065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indent="0"/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 Nile Bold" panose="00000400000000000000" charset="0"/>
                <a:ea typeface="SimSun" pitchFamily="2" charset="-122"/>
                <a:cs typeface="Al Nile Bold" panose="00000400000000000000" charset="0"/>
              </a:rPr>
              <a:t>OUR PROGRAM</a:t>
            </a:r>
            <a:r>
              <a:rPr lang="en-US" altLang="zh-CN" sz="2800" dirty="0">
                <a:solidFill>
                  <a:schemeClr val="bg2"/>
                </a:solidFill>
                <a:latin typeface="Baghdad" panose="01000500000000020004" charset="0"/>
                <a:ea typeface="SimSun" pitchFamily="2" charset="-122"/>
                <a:cs typeface="Baghdad" panose="01000500000000020004" charset="0"/>
              </a:rPr>
              <a:t>  </a:t>
            </a:r>
            <a:endParaRPr lang="en-US" altLang="zh-CN" sz="2800" dirty="0">
              <a:solidFill>
                <a:schemeClr val="bg2"/>
              </a:solidFill>
              <a:latin typeface="Baghdad" panose="01000500000000020004" charset="0"/>
              <a:ea typeface="SimSun" pitchFamily="2" charset="-122"/>
              <a:cs typeface="Baghdad" panose="01000500000000020004" charset="0"/>
            </a:endParaRPr>
          </a:p>
        </p:txBody>
      </p:sp>
      <p:sp>
        <p:nvSpPr>
          <p:cNvPr id="24582" name="TextBox 46"/>
          <p:cNvSpPr txBox="1"/>
          <p:nvPr/>
        </p:nvSpPr>
        <p:spPr>
          <a:xfrm>
            <a:off x="992823" y="736283"/>
            <a:ext cx="5811837" cy="3371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0" defTabSz="522605" eaLnBrk="0" hangingPunct="0"/>
            <a:r>
              <a:rPr lang="en-US" altLang="zh-CN" sz="1600" b="1" dirty="0">
                <a:solidFill>
                  <a:srgbClr val="E1E1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hdad" panose="01000500000000020004" charset="0"/>
                <a:ea typeface="SimSun" pitchFamily="2" charset="-122"/>
                <a:cs typeface="Baghdad" panose="01000500000000020004" charset="0"/>
              </a:rPr>
              <a:t>   </a:t>
            </a:r>
            <a:r>
              <a:rPr lang="en-US" altLang="zh-CN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hdad" panose="01000500000000020004" charset="0"/>
                <a:ea typeface="SimSun" pitchFamily="2" charset="-122"/>
                <a:cs typeface="Baghdad" panose="01000500000000020004" charset="0"/>
              </a:rPr>
              <a:t>   </a:t>
            </a:r>
            <a:r>
              <a:rPr lang="en-US" altLang="zh-CN" sz="1600" b="1" dirty="0">
                <a:solidFill>
                  <a:srgbClr val="AB7C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hdad" panose="01000500000000020004" charset="0"/>
                <a:ea typeface="SimSun" pitchFamily="2" charset="-122"/>
                <a:cs typeface="Baghdad" panose="01000500000000020004" charset="0"/>
              </a:rPr>
              <a:t>PRO COACHING PROGRAM</a:t>
            </a:r>
            <a:r>
              <a:rPr lang="en-US" altLang="zh-CN" sz="1600" dirty="0">
                <a:solidFill>
                  <a:srgbClr val="E1E1E1"/>
                </a:solidFill>
                <a:latin typeface="Arial" panose="020B0604020202090204" pitchFamily="34" charset="0"/>
                <a:ea typeface="SimSun" pitchFamily="2" charset="-122"/>
              </a:rPr>
              <a:t>   </a:t>
            </a:r>
            <a:endParaRPr lang="en-US" altLang="zh-CN" sz="1600" dirty="0">
              <a:solidFill>
                <a:srgbClr val="E1E1E1"/>
              </a:solidFill>
              <a:latin typeface="Arial" panose="020B0604020202090204" pitchFamily="34" charset="0"/>
              <a:ea typeface="SimSun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5580" y="1294765"/>
            <a:ext cx="5048250" cy="3561715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old" panose="020B0604020202090204" charset="0"/>
                <a:ea typeface="+mn-ea"/>
                <a:cs typeface="Arial Bold" panose="020B0604020202090204" charset="0"/>
              </a:rPr>
              <a:t>- INTRODUCTION ON HOW TO PLAN FOR A PRO</a:t>
            </a:r>
            <a:endParaRPr kumimoji="0" lang="en-US" altLang="zh-CN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old" panose="020B0604020202090204" charset="0"/>
              <a:ea typeface="+mn-ea"/>
              <a:cs typeface="Arial Bold" panose="020B060402020209020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old" panose="020B0604020202090204" charset="0"/>
              <a:ea typeface="+mn-ea"/>
              <a:cs typeface="Arial Bold" panose="020B060402020209020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old" panose="020B0604020202090204" charset="0"/>
                <a:ea typeface="+mn-ea"/>
                <a:cs typeface="Arial Bold" panose="020B0604020202090204" charset="0"/>
              </a:rPr>
              <a:t> - BASIC SHOTS FOR PRO PLAYERS</a:t>
            </a:r>
            <a:endParaRPr kumimoji="0" lang="en-US" altLang="zh-CN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old" panose="020B0604020202090204" charset="0"/>
              <a:ea typeface="+mn-ea"/>
              <a:cs typeface="Arial Bold" panose="020B060402020209020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old" panose="020B0604020202090204" charset="0"/>
              <a:ea typeface="+mn-ea"/>
              <a:cs typeface="Arial Bold" panose="020B060402020209020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old" panose="020B0604020202090204" charset="0"/>
                <a:ea typeface="+mn-ea"/>
                <a:cs typeface="Arial Bold" panose="020B0604020202090204" charset="0"/>
              </a:rPr>
              <a:t> - NATURAL PROGRESSIONS REQUIRED TO EXECUTE PRO LEVEL SHOTS</a:t>
            </a:r>
            <a:endParaRPr kumimoji="0" lang="en-US" altLang="zh-CN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old" panose="020B0604020202090204" charset="0"/>
              <a:ea typeface="+mn-ea"/>
              <a:cs typeface="Arial Bold" panose="020B060402020209020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old" panose="020B0604020202090204" charset="0"/>
              <a:ea typeface="+mn-ea"/>
              <a:cs typeface="Arial Bold" panose="020B060402020209020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old" panose="020B0604020202090204" charset="0"/>
                <a:ea typeface="+mn-ea"/>
                <a:cs typeface="Arial Bold" panose="020B0604020202090204" charset="0"/>
              </a:rPr>
              <a:t> - ADVANCED MOVEMENT AND POSITIONING FOR PRO LEVEL PLAYERS</a:t>
            </a:r>
            <a:endParaRPr kumimoji="0" lang="en-US" altLang="zh-CN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old" panose="020B0604020202090204" charset="0"/>
              <a:ea typeface="+mn-ea"/>
              <a:cs typeface="Arial Bold" panose="020B060402020209020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old" panose="020B0604020202090204" charset="0"/>
              <a:ea typeface="+mn-ea"/>
              <a:cs typeface="Arial Bold" panose="020B060402020209020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old" panose="020B0604020202090204" charset="0"/>
                <a:ea typeface="+mn-ea"/>
                <a:cs typeface="Arial Bold" panose="020B0604020202090204" charset="0"/>
              </a:rPr>
              <a:t> - HOW TO SUCCESSFULLY COMPETE AT PRO LEVEL </a:t>
            </a:r>
            <a:endParaRPr kumimoji="0" lang="en-US" altLang="zh-CN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old" panose="020B0604020202090204" charset="0"/>
              <a:ea typeface="+mn-ea"/>
              <a:cs typeface="Arial Bold" panose="020B060402020209020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old" panose="020B0604020202090204" charset="0"/>
                <a:ea typeface="+mn-ea"/>
                <a:cs typeface="Arial Bold" panose="020B0604020202090204" charset="0"/>
              </a:rPr>
            </a:b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old" panose="020B0604020202090204" charset="0"/>
                <a:ea typeface="+mn-ea"/>
                <a:cs typeface="Arial Bold" panose="020B0604020202090204" charset="0"/>
              </a:rPr>
              <a:t> - VARIABLES AND INFORMATION TO ANALYIZE WHEN TRAIANING PRO PLAYERS</a:t>
            </a:r>
            <a:endParaRPr kumimoji="0" lang="en-US" altLang="zh-CN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old" panose="020B0604020202090204" charset="0"/>
              <a:ea typeface="+mn-ea"/>
              <a:cs typeface="Arial Bold" panose="020B060402020209020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old" panose="020B0604020202090204" charset="0"/>
              <a:ea typeface="+mn-ea"/>
              <a:cs typeface="Arial Bold" panose="020B060402020209020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old" panose="020B0604020202090204" charset="0"/>
                <a:ea typeface="+mn-ea"/>
                <a:cs typeface="Arial Bold" panose="020B0604020202090204" charset="0"/>
              </a:rPr>
              <a:t> - COMMON MISTAKES AND HOW TO RECTIFY</a:t>
            </a:r>
            <a:b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old" panose="020B0604020202090204" charset="0"/>
                <a:ea typeface="+mn-ea"/>
                <a:cs typeface="Arial Bold" panose="020B0604020202090204" charset="0"/>
              </a:rPr>
            </a:br>
            <a:endParaRPr kumimoji="0" lang="en-US" altLang="zh-CN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old" panose="020B0604020202090204" charset="0"/>
              <a:ea typeface="+mn-ea"/>
              <a:cs typeface="Arial Bold" panose="020B0604020202090204" charset="0"/>
            </a:endParaRPr>
          </a:p>
        </p:txBody>
      </p:sp>
      <p:pic>
        <p:nvPicPr>
          <p:cNvPr id="6" name="Picture 5" descr="academy gold white png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315" y="-197485"/>
            <a:ext cx="1670685" cy="16706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305" y="205740"/>
            <a:ext cx="5231130" cy="857250"/>
          </a:xfrm>
        </p:spPr>
        <p:txBody>
          <a:bodyPr/>
          <a:p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 Nile Bold" panose="00000400000000000000" charset="0"/>
                <a:cs typeface="Al Nile Bold" panose="00000400000000000000" charset="0"/>
              </a:rPr>
              <a:t>ACADEMY PROMISE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72" panose="00000400000000000000" charset="0"/>
                <a:cs typeface="Bodoni 72" panose="00000400000000000000" charset="0"/>
              </a:rPr>
              <a:t> </a:t>
            </a:r>
            <a:r>
              <a:rPr lang="en-US">
                <a:solidFill>
                  <a:schemeClr val="bg1"/>
                </a:solidFill>
                <a:latin typeface="Baskerville" panose="02020502070401020303" charset="0"/>
                <a:cs typeface="Baskerville" panose="02020502070401020303" charset="0"/>
              </a:rPr>
              <a:t> </a:t>
            </a:r>
            <a:endParaRPr lang="en-US">
              <a:solidFill>
                <a:schemeClr val="bg1"/>
              </a:solidFill>
              <a:latin typeface="Baskerville" panose="02020502070401020303" charset="0"/>
              <a:cs typeface="Baskerville" panose="02020502070401020303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605" y="1101090"/>
            <a:ext cx="5625465" cy="3263900"/>
          </a:xfrm>
        </p:spPr>
        <p:txBody>
          <a:bodyPr/>
          <a:p>
            <a:pPr marL="0" indent="0">
              <a:buNone/>
            </a:pPr>
            <a:r>
              <a:rPr 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iragino Sans GB" panose="020B0300000000000000" charset="-122"/>
                <a:cs typeface="+mn-lt"/>
              </a:rPr>
              <a:t>ROYAL PADEL WILL ENSURE THAT CLUB MEMBER EVENTS AND CLINICS ARE ALWAYS SET AT THE HIGHEST STANDARD POSSIBLE BY OUR COACHES.</a:t>
            </a:r>
            <a:endParaRPr lang="en-US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iragino Sans GB" panose="020B0300000000000000" charset="-122"/>
              <a:cs typeface="+mn-lt"/>
            </a:endParaRPr>
          </a:p>
          <a:p>
            <a:pPr marL="0" indent="0">
              <a:buNone/>
            </a:pPr>
            <a:r>
              <a:rPr 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iragino Sans GB" panose="020B0300000000000000" charset="-122"/>
                <a:cs typeface="+mn-lt"/>
              </a:rPr>
              <a:t>MONITORING OF EVENTS AND IMPROVEMENT OF PLAYERS ATTENDING WILL BE OF THE UPMOST IMPORTANCE. </a:t>
            </a:r>
            <a:endParaRPr lang="en-US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iragino Sans GB" panose="020B0300000000000000" charset="-122"/>
              <a:cs typeface="+mn-lt"/>
            </a:endParaRPr>
          </a:p>
          <a:p>
            <a:pPr marL="0" indent="0">
              <a:buNone/>
            </a:pPr>
            <a:r>
              <a:rPr 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iragino Sans GB" panose="020B0300000000000000" charset="-122"/>
                <a:cs typeface="+mn-lt"/>
              </a:rPr>
              <a:t>EQUIPMENT AND ACADEMY BANNERS PROVIDED BY ROYAL PADEL FOR PROMOTIONAL PURPOSES.</a:t>
            </a:r>
            <a:endParaRPr lang="en-US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iragino Sans GB" panose="020B0300000000000000" charset="-122"/>
              <a:cs typeface="+mn-lt"/>
            </a:endParaRPr>
          </a:p>
          <a:p>
            <a:pPr marL="0" indent="0">
              <a:buNone/>
            </a:pPr>
            <a:r>
              <a:rPr 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iragino Sans GB" panose="020B0300000000000000" charset="-122"/>
                <a:cs typeface="+mn-lt"/>
              </a:rPr>
              <a:t>CERTIFIED ACADEMY COACHES WILL BE PROVIDED CLOTHING FOR COACHING SESSIONS AND FURTHER EVENTS.</a:t>
            </a:r>
            <a:endParaRPr lang="en-US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iragino Sans GB" panose="020B0300000000000000" charset="-122"/>
              <a:cs typeface="+mn-lt"/>
            </a:endParaRPr>
          </a:p>
          <a:p>
            <a:pPr marL="0" indent="0">
              <a:buNone/>
            </a:pPr>
            <a:endParaRPr lang="en-US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iragino Sans GB" panose="020B0300000000000000" charset="-122"/>
              <a:cs typeface="+mn-lt"/>
            </a:endParaRPr>
          </a:p>
          <a:p>
            <a:pPr marL="0" indent="0">
              <a:buNone/>
            </a:pPr>
            <a:endParaRPr lang="en-US" sz="1600">
              <a:solidFill>
                <a:schemeClr val="bg1"/>
              </a:solidFill>
              <a:ea typeface="Hiragino Sans GB" panose="020B0300000000000000" charset="-122"/>
              <a:cs typeface="+mn-lt"/>
            </a:endParaRPr>
          </a:p>
          <a:p>
            <a:pPr marL="0" indent="0">
              <a:buNone/>
            </a:pPr>
            <a:endParaRPr lang="en-US" sz="1600">
              <a:solidFill>
                <a:schemeClr val="bg1"/>
              </a:solidFill>
              <a:ea typeface="Hiragino Sans GB" panose="020B0300000000000000" charset="-122"/>
              <a:cs typeface="+mn-lt"/>
            </a:endParaRPr>
          </a:p>
          <a:p>
            <a:pPr marL="0" indent="0">
              <a:buNone/>
            </a:pPr>
            <a:endParaRPr lang="en-US" sz="1600">
              <a:solidFill>
                <a:schemeClr val="bg1"/>
              </a:solidFill>
              <a:ea typeface="Hiragino Sans GB" panose="020B0300000000000000" charset="-122"/>
              <a:cs typeface="+mn-lt"/>
            </a:endParaRPr>
          </a:p>
          <a:p>
            <a:pPr marL="0" indent="0">
              <a:buNone/>
            </a:pPr>
            <a:endParaRPr lang="en-US" sz="1600">
              <a:solidFill>
                <a:schemeClr val="bg1"/>
              </a:solidFill>
              <a:ea typeface="Hiragino Sans GB" panose="020B0300000000000000" charset="-122"/>
              <a:cs typeface="+mn-lt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163445" y="4364990"/>
            <a:ext cx="48171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olidFill>
                  <a:schemeClr val="bg1"/>
                </a:solidFill>
              </a:rPr>
              <a:t>    </a:t>
            </a:r>
            <a:r>
              <a:rPr lang="en-US" sz="2800">
                <a:solidFill>
                  <a:schemeClr val="bg1"/>
                </a:solidFill>
              </a:rPr>
              <a:t>  </a:t>
            </a:r>
            <a:r>
              <a:rPr 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#WEAREROYALPADEL</a:t>
            </a:r>
            <a:endParaRPr 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academy bacl gold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595" y="-388620"/>
            <a:ext cx="1823720" cy="19221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 descr="wpt barcelona "/>
          <p:cNvPicPr>
            <a:picLocks noChangeAspect="1"/>
          </p:cNvPicPr>
          <p:nvPr/>
        </p:nvPicPr>
        <p:blipFill>
          <a:blip r:embed="rId1">
            <a:lum bright="-30000"/>
          </a:blip>
          <a:stretch>
            <a:fillRect/>
          </a:stretch>
        </p:blipFill>
        <p:spPr>
          <a:xfrm>
            <a:off x="-13335" y="24765"/>
            <a:ext cx="9074150" cy="5056505"/>
          </a:xfrm>
          <a:prstGeom prst="rect">
            <a:avLst/>
          </a:prstGeom>
        </p:spPr>
      </p:pic>
      <p:pic>
        <p:nvPicPr>
          <p:cNvPr id="4" name="Picture 3" descr="WORLD PADEL TOU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320" y="24765"/>
            <a:ext cx="5669280" cy="318897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" y="161925"/>
            <a:ext cx="4358005" cy="1587500"/>
          </a:xfrm>
        </p:spPr>
        <p:txBody>
          <a:bodyPr/>
          <a:p>
            <a:r>
              <a:rPr lang="en-US">
                <a:solidFill>
                  <a:schemeClr val="bg1"/>
                </a:solidFill>
                <a:latin typeface="Al Nile Regular" panose="00000400000000000000" charset="0"/>
                <a:cs typeface="Al Nile Regular" panose="00000400000000000000" charset="0"/>
              </a:rPr>
              <a:t>ROYAL PADEL WPT EXPERIANCE </a:t>
            </a:r>
            <a:endParaRPr lang="en-US">
              <a:solidFill>
                <a:schemeClr val="bg1"/>
              </a:solidFill>
              <a:latin typeface="Al Nile Regular" panose="00000400000000000000" charset="0"/>
              <a:cs typeface="Al Nile Regular" panose="0000040000000000000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285" y="3213735"/>
            <a:ext cx="8135620" cy="1353820"/>
          </a:xfrm>
        </p:spPr>
        <p:txBody>
          <a:bodyPr/>
          <a:p>
            <a:r>
              <a:rPr lang="en-US" sz="16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WORLD PADEL TOUR BARCELONA TICKETS FOR WEEKEND </a:t>
            </a:r>
            <a:endParaRPr lang="en-US" sz="16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16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PICK UP AND DROP OFF FROM AIRPORT </a:t>
            </a:r>
            <a:endParaRPr lang="en-US" sz="16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16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DAILY COACHING SESSIONS AND MATCHES IN TOP BARCELONA      </a:t>
            </a:r>
            <a:endParaRPr lang="en-US" sz="16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16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CLUBS</a:t>
            </a:r>
            <a:endParaRPr lang="en-US" sz="16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16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HOTEL AND TRANSPORT TO AND FROM WPT EVENT DAYS</a:t>
            </a:r>
            <a:endParaRPr lang="en-US" sz="16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16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MEALS PROVIDED IN THE CITY OF BARCELONA </a:t>
            </a:r>
            <a:endParaRPr lang="en-US" sz="16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8917" name="文本框 3"/>
          <p:cNvSpPr txBox="1"/>
          <p:nvPr/>
        </p:nvSpPr>
        <p:spPr>
          <a:xfrm>
            <a:off x="1477963" y="376873"/>
            <a:ext cx="398907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indent="0"/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hdad" panose="01000500000000020004" charset="0"/>
                <a:ea typeface="SimSun" pitchFamily="2" charset="-122"/>
                <a:cs typeface="Baghdad" panose="01000500000000020004" charset="0"/>
              </a:rPr>
              <a:t>OUR  AFFILIATED CLUBS</a:t>
            </a:r>
            <a:r>
              <a:rPr lang="en-US" altLang="zh-CN" sz="2800" dirty="0">
                <a:solidFill>
                  <a:srgbClr val="FFB612"/>
                </a:solidFill>
                <a:latin typeface="Impact" panose="020B0806030902050204" pitchFamily="34" charset="0"/>
                <a:ea typeface="SimSun" pitchFamily="2" charset="-122"/>
              </a:rPr>
              <a:t> </a:t>
            </a:r>
            <a:endParaRPr lang="en-US" altLang="zh-CN" sz="2800" dirty="0">
              <a:solidFill>
                <a:srgbClr val="FFB612"/>
              </a:solidFill>
              <a:latin typeface="Impact" panose="020B0806030902050204" pitchFamily="34" charset="0"/>
              <a:ea typeface="SimSun" pitchFamily="2" charset="-122"/>
            </a:endParaRPr>
          </a:p>
        </p:txBody>
      </p:sp>
      <p:sp>
        <p:nvSpPr>
          <p:cNvPr id="38918" name="TextBox 46"/>
          <p:cNvSpPr txBox="1"/>
          <p:nvPr/>
        </p:nvSpPr>
        <p:spPr>
          <a:xfrm>
            <a:off x="384810" y="738505"/>
            <a:ext cx="6917690" cy="3067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0" defTabSz="522605" eaLnBrk="0" hangingPunct="0"/>
            <a:r>
              <a:rPr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90204" pitchFamily="34" charset="0"/>
                <a:ea typeface="SimSun" pitchFamily="2" charset="-122"/>
              </a:rPr>
              <a:t>HERE ARE SOME OF THE CLUBS ALREADY PART OF OUR ACADEMY PROGRAM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90204" pitchFamily="34" charset="0"/>
                <a:ea typeface="SimSun" pitchFamily="2" charset="-122"/>
              </a:rPr>
              <a:t> </a:t>
            </a:r>
            <a:endParaRPr lang="en-US" altLang="zh-CN" sz="1400" dirty="0">
              <a:solidFill>
                <a:schemeClr val="bg1"/>
              </a:solidFill>
              <a:latin typeface="Arial" panose="020B0604020202090204" pitchFamily="34" charset="0"/>
              <a:ea typeface="SimSun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344613" y="2259013"/>
            <a:ext cx="904875" cy="906463"/>
          </a:xfrm>
          <a:prstGeom prst="rect">
            <a:avLst/>
          </a:prstGeom>
          <a:solidFill>
            <a:srgbClr val="0D0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116263" y="2259013"/>
            <a:ext cx="904875" cy="9064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887913" y="2259013"/>
            <a:ext cx="906463" cy="9064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661150" y="2249488"/>
            <a:ext cx="904875" cy="9064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684213" y="2711450"/>
            <a:ext cx="7423150" cy="0"/>
          </a:xfrm>
          <a:prstGeom prst="line">
            <a:avLst/>
          </a:prstGeom>
          <a:ln w="28575" cmpd="dbl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7" name="文本框 3"/>
          <p:cNvSpPr txBox="1"/>
          <p:nvPr/>
        </p:nvSpPr>
        <p:spPr>
          <a:xfrm>
            <a:off x="6670675" y="2441575"/>
            <a:ext cx="88201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indent="0"/>
            <a:r>
              <a:rPr lang="en-US" altLang="zh-CN" sz="1000" dirty="0">
                <a:solidFill>
                  <a:schemeClr val="bg1"/>
                </a:solidFill>
                <a:latin typeface="Impact" panose="020B0806030902050204" pitchFamily="34" charset="0"/>
                <a:ea typeface="SimSun" pitchFamily="2" charset="-122"/>
              </a:rPr>
              <a:t>YOUR CLUB ?</a:t>
            </a:r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  <a:ea typeface="SimSun" pitchFamily="2" charset="-122"/>
              </a:rPr>
              <a:t> </a:t>
            </a:r>
            <a:endParaRPr lang="en-US" altLang="zh-CN" sz="2800" dirty="0">
              <a:solidFill>
                <a:schemeClr val="bg1"/>
              </a:solidFill>
              <a:latin typeface="Impact" panose="020B0806030902050204" pitchFamily="34" charset="0"/>
              <a:ea typeface="SimSun" pitchFamily="2" charset="-122"/>
            </a:endParaRPr>
          </a:p>
        </p:txBody>
      </p:sp>
      <p:sp>
        <p:nvSpPr>
          <p:cNvPr id="38928" name="TextBox 46"/>
          <p:cNvSpPr txBox="1"/>
          <p:nvPr/>
        </p:nvSpPr>
        <p:spPr>
          <a:xfrm>
            <a:off x="1077913" y="3511868"/>
            <a:ext cx="1754187" cy="922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0" defTabSz="522605" eaLnBrk="0" hangingPunct="0"/>
            <a:r>
              <a:rPr lang="en-US" altLang="zh-CN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90204" pitchFamily="34" charset="0"/>
                <a:ea typeface="SimSun" pitchFamily="2" charset="-122"/>
              </a:rPr>
              <a:t>ONE OF BARCELONA'S OLDEST AND MOST PRESTIGIOUS TENNIS CLUBS HAVE  WORKED CLOSELY WITH ROYAL PADEL FOR MANY YEARS.</a:t>
            </a:r>
            <a:endParaRPr lang="en-US" altLang="zh-CN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SimSun" pitchFamily="2" charset="-122"/>
            </a:endParaRPr>
          </a:p>
        </p:txBody>
      </p:sp>
      <p:sp>
        <p:nvSpPr>
          <p:cNvPr id="38929" name="TextBox 46"/>
          <p:cNvSpPr txBox="1"/>
          <p:nvPr/>
        </p:nvSpPr>
        <p:spPr>
          <a:xfrm>
            <a:off x="2816225" y="3511868"/>
            <a:ext cx="1755775" cy="1476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0" defTabSz="522605" eaLnBrk="0" hangingPunct="0"/>
            <a:r>
              <a:rPr lang="en-US" altLang="zh-CN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90204" pitchFamily="34" charset="0"/>
                <a:ea typeface="SimSun" pitchFamily="2" charset="-122"/>
              </a:rPr>
              <a:t>STOLKHOLMS PREMIER PADEL CLUB IS ALSO THE MAIN TRAINING CENTER FOR THE ROYAL PADEL TRAINING ACADEMY IN SWEDEN. </a:t>
            </a:r>
            <a:endParaRPr lang="en-US" altLang="zh-CN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SimSun" pitchFamily="2" charset="-122"/>
            </a:endParaRPr>
          </a:p>
          <a:p>
            <a:pPr indent="0" defTabSz="522605" eaLnBrk="0" hangingPunct="0"/>
            <a:endParaRPr lang="en-US" altLang="zh-CN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SimSun" pitchFamily="2" charset="-122"/>
            </a:endParaRPr>
          </a:p>
          <a:p>
            <a:pPr indent="0" defTabSz="522605" eaLnBrk="0" hangingPunct="0"/>
            <a:endParaRPr lang="en-US" altLang="zh-CN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SimSun" pitchFamily="2" charset="-122"/>
            </a:endParaRPr>
          </a:p>
          <a:p>
            <a:pPr indent="0" defTabSz="522605" eaLnBrk="0" hangingPunct="0"/>
            <a:endParaRPr lang="en-US" altLang="zh-CN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SimSun" pitchFamily="2" charset="-122"/>
            </a:endParaRPr>
          </a:p>
          <a:p>
            <a:pPr indent="0" defTabSz="522605" eaLnBrk="0" hangingPunct="0"/>
            <a:endParaRPr lang="en-US" altLang="zh-CN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SimSun" pitchFamily="2" charset="-122"/>
            </a:endParaRPr>
          </a:p>
        </p:txBody>
      </p:sp>
      <p:sp>
        <p:nvSpPr>
          <p:cNvPr id="38933" name="文本框 3"/>
          <p:cNvSpPr txBox="1"/>
          <p:nvPr/>
        </p:nvSpPr>
        <p:spPr>
          <a:xfrm>
            <a:off x="2858135" y="3166110"/>
            <a:ext cx="14224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indent="0" algn="l"/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hdad" panose="01000500000000020004" charset="0"/>
                <a:ea typeface="SimSun" pitchFamily="2" charset="-122"/>
                <a:cs typeface="Baghdad" panose="01000500000000020004" charset="0"/>
              </a:rPr>
              <a:t>Järfälla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hdad" panose="01000500000000020004" charset="0"/>
                <a:ea typeface="SimSun" pitchFamily="2" charset="-122"/>
                <a:cs typeface="Baghdad" panose="01000500000000020004" charset="0"/>
              </a:rPr>
              <a:t> PADEL</a:t>
            </a:r>
            <a:r>
              <a:rPr lang="en-US" altLang="zh-CN" sz="1800" b="1" dirty="0">
                <a:solidFill>
                  <a:srgbClr val="FFB6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hdad" panose="01000500000000020004" charset="0"/>
                <a:ea typeface="SimSun" pitchFamily="2" charset="-122"/>
                <a:cs typeface="Baghdad" panose="01000500000000020004" charset="0"/>
              </a:rPr>
              <a:t> </a:t>
            </a:r>
            <a:endParaRPr lang="en-US" altLang="zh-CN" sz="1800" b="1" dirty="0">
              <a:solidFill>
                <a:srgbClr val="FFB6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ghdad" panose="01000500000000020004" charset="0"/>
              <a:ea typeface="SimSun" pitchFamily="2" charset="-122"/>
              <a:cs typeface="Baghdad" panose="01000500000000020004" charset="0"/>
            </a:endParaRPr>
          </a:p>
        </p:txBody>
      </p:sp>
      <p:sp>
        <p:nvSpPr>
          <p:cNvPr id="38934" name="文本框 3"/>
          <p:cNvSpPr txBox="1"/>
          <p:nvPr/>
        </p:nvSpPr>
        <p:spPr>
          <a:xfrm>
            <a:off x="4571683" y="3224213"/>
            <a:ext cx="17957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indent="0"/>
            <a:r>
              <a:rPr lang="en-US" altLang="zh-CN" sz="1600" b="1" dirty="0">
                <a:solidFill>
                  <a:schemeClr val="tx1"/>
                </a:solidFill>
                <a:latin typeface="Baghdad" panose="01000500000000020004" charset="0"/>
                <a:ea typeface="SimSun" pitchFamily="2" charset="-122"/>
                <a:cs typeface="Baghdad" panose="01000500000000020004" charset="0"/>
              </a:rPr>
              <a:t>PADEL INDOOR</a:t>
            </a:r>
            <a:r>
              <a:rPr lang="en-US" altLang="zh-CN" sz="1800" dirty="0">
                <a:solidFill>
                  <a:srgbClr val="FFB612"/>
                </a:solidFill>
                <a:latin typeface="Baghdad" panose="01000500000000020004" charset="0"/>
                <a:ea typeface="SimSun" pitchFamily="2" charset="-122"/>
                <a:cs typeface="Baghdad" panose="01000500000000020004" charset="0"/>
              </a:rPr>
              <a:t> </a:t>
            </a:r>
            <a:endParaRPr lang="en-US" altLang="zh-CN" sz="1800" dirty="0">
              <a:solidFill>
                <a:srgbClr val="FFB612"/>
              </a:solidFill>
              <a:latin typeface="Baghdad" panose="01000500000000020004" charset="0"/>
              <a:ea typeface="SimSun" pitchFamily="2" charset="-122"/>
              <a:cs typeface="Baghdad" panose="01000500000000020004" charset="0"/>
            </a:endParaRPr>
          </a:p>
        </p:txBody>
      </p:sp>
      <p:sp>
        <p:nvSpPr>
          <p:cNvPr id="38935" name="文本框 3"/>
          <p:cNvSpPr txBox="1"/>
          <p:nvPr/>
        </p:nvSpPr>
        <p:spPr>
          <a:xfrm>
            <a:off x="6367780" y="3255645"/>
            <a:ext cx="1564005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indent="0"/>
            <a:r>
              <a:rPr lang="en-US" altLang="zh-C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hdad" panose="01000500000000020004" charset="0"/>
                <a:ea typeface="SimSun" pitchFamily="2" charset="-122"/>
                <a:cs typeface="Baghdad" panose="01000500000000020004" charset="0"/>
              </a:rPr>
              <a:t>YOUR CLUB ?</a:t>
            </a:r>
            <a:endParaRPr lang="en-US" altLang="zh-CN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ghdad" panose="01000500000000020004" charset="0"/>
              <a:ea typeface="SimSun" pitchFamily="2" charset="-122"/>
              <a:cs typeface="Baghdad" panose="01000500000000020004" charset="0"/>
            </a:endParaRPr>
          </a:p>
        </p:txBody>
      </p:sp>
      <p:pic>
        <p:nvPicPr>
          <p:cNvPr id="2" name="Picture 1" descr="JARFALLA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4510" y="2209800"/>
            <a:ext cx="956310" cy="956310"/>
          </a:xfrm>
          <a:prstGeom prst="rect">
            <a:avLst/>
          </a:prstGeom>
        </p:spPr>
      </p:pic>
      <p:pic>
        <p:nvPicPr>
          <p:cNvPr id="3" name="Picture 2" descr="bona spo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930" y="2261235"/>
            <a:ext cx="904875" cy="9048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889635" y="3205480"/>
            <a:ext cx="21310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hdad" panose="01000500000000020004" charset="0"/>
                <a:cs typeface="Baghdad" panose="01000500000000020004" charset="0"/>
              </a:rPr>
              <a:t>BONA SPORT BCN</a:t>
            </a:r>
            <a:endParaRPr 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ghdad" panose="01000500000000020004" charset="0"/>
              <a:cs typeface="Baghdad" panose="01000500000000020004" charset="0"/>
            </a:endParaRPr>
          </a:p>
        </p:txBody>
      </p:sp>
      <p:pic>
        <p:nvPicPr>
          <p:cNvPr id="7" name="Picture 6" descr="HOSPITALET PADEL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230" y="2259330"/>
            <a:ext cx="906145" cy="90614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572000" y="3654425"/>
            <a:ext cx="16884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9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ONE OF BARCELONA'S MOST SUCCESSFUL AND LARGST PADEL CLUBS. THIS CLUB IS FAVOURITE TO MANY WPT PLAYERS FOR TRAINING.</a:t>
            </a:r>
            <a:endParaRPr lang="en-US" sz="9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 descr="academy gold white png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315" y="-197485"/>
            <a:ext cx="1670685" cy="167068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432435" y="1039495"/>
            <a:ext cx="6080760" cy="1778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50800" dir="5400000" algn="ctr" rotWithShape="0">
              <a:srgbClr val="FDB515">
                <a:alpha val="10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0" y="667385"/>
            <a:ext cx="7139305" cy="768350"/>
          </a:xfrm>
          <a:prstGeom prst="rect">
            <a:avLst/>
          </a:prstGeom>
          <a:solidFill>
            <a:schemeClr val="bg2">
              <a:alpha val="98000"/>
            </a:schemeClr>
          </a:solidFill>
          <a:ln>
            <a:noFill/>
          </a:ln>
          <a:effectLst>
            <a:innerShdw blurRad="63500" dist="50800" dir="2700000">
              <a:srgbClr val="FFB612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317" y="727393"/>
            <a:ext cx="6535738" cy="647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algn="ctr">
              <a:defRPr sz="5400" b="1">
                <a:solidFill>
                  <a:schemeClr val="lt1"/>
                </a:solidFill>
                <a:latin typeface="Existence Light" pitchFamily="34" charset="0"/>
                <a:ea typeface="方正兰亭超细黑简体" pitchFamily="2" charset="-122"/>
                <a:cs typeface="方正兰亭细黑_GBK_M" pitchFamily="2" charset="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0" cap="none" spc="0" normalizeH="0" baseline="0" noProof="0" smtClean="0">
                <a:ln>
                  <a:noFill/>
                </a:ln>
                <a:solidFill>
                  <a:srgbClr val="111119"/>
                </a:solidFill>
                <a:effectLst/>
                <a:uLnTx/>
                <a:uFillTx/>
                <a:latin typeface="Impact" panose="020B0806030902050204" pitchFamily="34" charset="0"/>
                <a:ea typeface="方正兰亭超细黑简体" pitchFamily="2" charset="-122"/>
                <a:cs typeface="方正兰亭细黑_GBK_M" pitchFamily="2" charset="2"/>
                <a:sym typeface="+mn-ea"/>
              </a:rPr>
              <a:t> </a:t>
            </a:r>
            <a:r>
              <a:rPr kumimoji="0" lang="en-US" altLang="zh-CN" sz="480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ghdad" panose="01000500000000020004" charset="0"/>
                <a:ea typeface="方正兰亭超细黑简体" pitchFamily="2" charset="-122"/>
                <a:cs typeface="Baghdad" panose="01000500000000020004" charset="0"/>
                <a:sym typeface="+mn-ea"/>
              </a:rPr>
              <a:t>THANK YOU FROM</a:t>
            </a:r>
            <a:endParaRPr kumimoji="0" lang="en-US" altLang="zh-CN" sz="480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ghdad" panose="01000500000000020004" charset="0"/>
              <a:ea typeface="方正兰亭超细黑简体" pitchFamily="2" charset="-122"/>
              <a:cs typeface="Baghdad" panose="01000500000000020004" charset="0"/>
              <a:sym typeface="+mn-e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81045" y="4425315"/>
            <a:ext cx="495935" cy="495935"/>
          </a:xfrm>
          <a:prstGeom prst="rect">
            <a:avLst/>
          </a:prstGeom>
          <a:solidFill>
            <a:srgbClr val="FFB612"/>
          </a:solidFill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910" y="4425315"/>
            <a:ext cx="505460" cy="5054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B612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765" y="4388485"/>
            <a:ext cx="569595" cy="56959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B612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6070" y="4327525"/>
            <a:ext cx="690880" cy="690880"/>
          </a:xfrm>
          <a:prstGeom prst="rect">
            <a:avLst/>
          </a:prstGeom>
          <a:solidFill>
            <a:schemeClr val="tx1"/>
          </a:solidFill>
          <a:effectLst/>
        </p:spPr>
      </p:pic>
      <p:sp>
        <p:nvSpPr>
          <p:cNvPr id="4" name="Text Box 3"/>
          <p:cNvSpPr txBox="1"/>
          <p:nvPr/>
        </p:nvSpPr>
        <p:spPr>
          <a:xfrm>
            <a:off x="3080385" y="4036060"/>
            <a:ext cx="405892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         WWW.ROYALPADEL.COM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1507" name="文本框 24"/>
          <p:cNvSpPr txBox="1"/>
          <p:nvPr/>
        </p:nvSpPr>
        <p:spPr>
          <a:xfrm>
            <a:off x="5522913" y="1884363"/>
            <a:ext cx="1867535" cy="36830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schemeClr val="accent2">
                <a:lumMod val="75000"/>
                <a:alpha val="40000"/>
              </a:schemeClr>
            </a:outerShdw>
          </a:effectLst>
        </p:spPr>
        <p:txBody>
          <a:bodyPr wrap="none" anchor="t">
            <a:spAutoFit/>
          </a:bodyPr>
          <a:p>
            <a:pPr indent="0"/>
            <a:r>
              <a:rPr lang="en-US" altLang="zh-CN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hdad" panose="01000500000000020004" charset="0"/>
                <a:ea typeface="SimSun" pitchFamily="2" charset="-122"/>
                <a:cs typeface="Baghdad" panose="01000500000000020004" charset="0"/>
              </a:rPr>
              <a:t>OUR CONCEPT</a:t>
            </a:r>
            <a:endParaRPr lang="en-US" altLang="zh-CN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ghdad" panose="01000500000000020004" charset="0"/>
              <a:ea typeface="SimSun" pitchFamily="2" charset="-122"/>
              <a:cs typeface="Baghdad" panose="01000500000000020004" charset="0"/>
            </a:endParaRPr>
          </a:p>
        </p:txBody>
      </p:sp>
      <p:sp>
        <p:nvSpPr>
          <p:cNvPr id="21508" name="文本框 25"/>
          <p:cNvSpPr txBox="1"/>
          <p:nvPr/>
        </p:nvSpPr>
        <p:spPr>
          <a:xfrm>
            <a:off x="5522913" y="2503488"/>
            <a:ext cx="1412875" cy="41402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schemeClr val="accent2">
                <a:lumMod val="75000"/>
                <a:alpha val="40000"/>
              </a:schemeClr>
            </a:outerShdw>
          </a:effectLst>
        </p:spPr>
        <p:txBody>
          <a:bodyPr wrap="none" anchor="t">
            <a:spAutoFit/>
          </a:bodyPr>
          <a:p>
            <a:pPr indent="0"/>
            <a:r>
              <a:rPr lang="en-US" altLang="zh-CN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hdad" panose="01000500000000020004" charset="0"/>
                <a:ea typeface="SimSun" pitchFamily="2" charset="-122"/>
                <a:cs typeface="Baghdad" panose="01000500000000020004" charset="0"/>
              </a:rPr>
              <a:t>THE PLAN</a:t>
            </a:r>
            <a:r>
              <a:rPr lang="en-US" altLang="zh-CN" sz="2100" b="1" dirty="0">
                <a:solidFill>
                  <a:schemeClr val="bg1"/>
                </a:solidFill>
                <a:effectLst/>
                <a:latin typeface="Baghdad" panose="01000500000000020004" charset="0"/>
                <a:ea typeface="SimSun" pitchFamily="2" charset="-122"/>
                <a:cs typeface="Baghdad" panose="01000500000000020004" charset="0"/>
              </a:rPr>
              <a:t> </a:t>
            </a:r>
            <a:r>
              <a:rPr lang="en-US" altLang="zh-CN" sz="2100" dirty="0">
                <a:solidFill>
                  <a:srgbClr val="E1E1E1"/>
                </a:solidFill>
                <a:latin typeface="Impact" panose="020B0806030902050204" pitchFamily="34" charset="0"/>
                <a:ea typeface="SimSun" pitchFamily="2" charset="-122"/>
              </a:rPr>
              <a:t> </a:t>
            </a:r>
            <a:endParaRPr lang="en-US" altLang="zh-CN" sz="2100" dirty="0">
              <a:solidFill>
                <a:srgbClr val="E1E1E1"/>
              </a:solidFill>
              <a:latin typeface="Impact" panose="020B0806030902050204" pitchFamily="34" charset="0"/>
              <a:ea typeface="SimSun" pitchFamily="2" charset="-122"/>
            </a:endParaRPr>
          </a:p>
        </p:txBody>
      </p:sp>
      <p:sp>
        <p:nvSpPr>
          <p:cNvPr id="21509" name="文本框 26"/>
          <p:cNvSpPr txBox="1"/>
          <p:nvPr/>
        </p:nvSpPr>
        <p:spPr>
          <a:xfrm>
            <a:off x="5522913" y="3154363"/>
            <a:ext cx="2070735" cy="41402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schemeClr val="accent2">
                <a:lumMod val="75000"/>
                <a:alpha val="40000"/>
              </a:schemeClr>
            </a:outerShdw>
          </a:effectLst>
        </p:spPr>
        <p:txBody>
          <a:bodyPr wrap="none" anchor="t">
            <a:spAutoFit/>
          </a:bodyPr>
          <a:p>
            <a:pPr indent="0"/>
            <a:r>
              <a:rPr lang="en-US" altLang="zh-CN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hdad" panose="01000500000000020004" charset="0"/>
                <a:ea typeface="SimSun" pitchFamily="2" charset="-122"/>
                <a:cs typeface="Baghdad" panose="01000500000000020004" charset="0"/>
              </a:rPr>
              <a:t>OUR PROGRAM</a:t>
            </a:r>
            <a:r>
              <a:rPr lang="en-US" altLang="zh-CN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hdad" panose="01000500000000020004" charset="0"/>
                <a:ea typeface="SimSun" pitchFamily="2" charset="-122"/>
                <a:cs typeface="Baghdad" panose="01000500000000020004" charset="0"/>
              </a:rPr>
              <a:t>  </a:t>
            </a:r>
            <a:endParaRPr lang="en-US" altLang="zh-CN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ghdad" panose="01000500000000020004" charset="0"/>
              <a:ea typeface="SimSun" pitchFamily="2" charset="-122"/>
              <a:cs typeface="Baghdad" panose="01000500000000020004" charset="0"/>
            </a:endParaRPr>
          </a:p>
        </p:txBody>
      </p:sp>
      <p:cxnSp>
        <p:nvCxnSpPr>
          <p:cNvPr id="21519" name="直接连接符 29"/>
          <p:cNvCxnSpPr/>
          <p:nvPr/>
        </p:nvCxnSpPr>
        <p:spPr>
          <a:xfrm>
            <a:off x="5365750" y="1900873"/>
            <a:ext cx="0" cy="2300287"/>
          </a:xfrm>
          <a:prstGeom prst="line">
            <a:avLst/>
          </a:prstGeom>
          <a:ln w="603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</p:cxnSp>
      <p:sp>
        <p:nvSpPr>
          <p:cNvPr id="3" name="Text Box 2"/>
          <p:cNvSpPr txBox="1"/>
          <p:nvPr/>
        </p:nvSpPr>
        <p:spPr>
          <a:xfrm>
            <a:off x="5365750" y="1028700"/>
            <a:ext cx="2886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 Nile Bold" panose="00000400000000000000" charset="0"/>
                <a:cs typeface="Al Nile Bold" panose="00000400000000000000" charset="0"/>
              </a:rPr>
              <a:t>CONTENTS</a:t>
            </a:r>
            <a:r>
              <a:rPr lang="en-US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 Nile Regular" panose="00000400000000000000" charset="0"/>
                <a:cs typeface="Al Nile Regular" panose="00000400000000000000" charset="0"/>
              </a:rPr>
              <a:t> </a:t>
            </a:r>
            <a:endParaRPr lang="en-US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 Nile Regular" panose="00000400000000000000" charset="0"/>
              <a:cs typeface="Al Nile Regular" panose="00000400000000000000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554980" y="3832860"/>
            <a:ext cx="1804035" cy="3683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alpha val="100000"/>
              </a:schemeClr>
            </a:outerShdw>
          </a:effectLst>
        </p:spPr>
        <p:txBody>
          <a:bodyPr wrap="square" rtlCol="0">
            <a:spAutoFit/>
          </a:bodyPr>
          <a:p>
            <a:r>
              <a:rPr lang="en-US" sz="180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GOAL</a:t>
            </a:r>
            <a:r>
              <a:rPr lang="en-US"/>
              <a:t> </a:t>
            </a:r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2974340" y="4639310"/>
            <a:ext cx="29724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     #</a:t>
            </a: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" panose="02020502070401020303" charset="0"/>
                <a:cs typeface="Baskerville" panose="02020502070401020303" charset="0"/>
              </a:rPr>
              <a:t>WE ARE ROYALPADEL</a:t>
            </a:r>
            <a:r>
              <a:rPr lang="en-US"/>
              <a:t> </a:t>
            </a:r>
            <a:endParaRPr lang="en-US"/>
          </a:p>
        </p:txBody>
      </p:sp>
      <p:pic>
        <p:nvPicPr>
          <p:cNvPr id="7" name="Picture 6" descr="academy gold white png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73315" y="-197485"/>
            <a:ext cx="1670685" cy="1670685"/>
          </a:xfrm>
          <a:prstGeom prst="rect">
            <a:avLst/>
          </a:prstGeom>
        </p:spPr>
      </p:pic>
      <p:pic>
        <p:nvPicPr>
          <p:cNvPr id="12" name="Picture 11" descr="group jarfall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45" y="1136015"/>
            <a:ext cx="4671060" cy="35032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0"/>
            <a:ext cx="771525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4261485" y="0"/>
            <a:ext cx="4882515" cy="5143500"/>
          </a:xfrm>
          <a:prstGeom prst="rect">
            <a:avLst/>
          </a:prstGeom>
          <a:solidFill>
            <a:srgbClr val="111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34" name="文本框 3"/>
          <p:cNvSpPr txBox="1"/>
          <p:nvPr/>
        </p:nvSpPr>
        <p:spPr>
          <a:xfrm>
            <a:off x="5446713" y="1515745"/>
            <a:ext cx="249555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indent="0"/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 Nile Bold" panose="00000400000000000000" charset="0"/>
                <a:ea typeface="SimSun" pitchFamily="2" charset="-122"/>
                <a:cs typeface="Al Nile Bold" panose="00000400000000000000" charset="0"/>
              </a:rPr>
              <a:t>OUR CONCEPT</a:t>
            </a:r>
            <a:r>
              <a:rPr lang="en-US" altLang="zh-CN" sz="3600" dirty="0">
                <a:solidFill>
                  <a:srgbClr val="FFB612"/>
                </a:solidFill>
                <a:latin typeface="Impact" panose="020B0806030902050204" pitchFamily="34" charset="0"/>
                <a:ea typeface="SimSun" pitchFamily="2" charset="-122"/>
              </a:rPr>
              <a:t> </a:t>
            </a:r>
            <a:endParaRPr lang="en-US" altLang="zh-CN" sz="3600" dirty="0">
              <a:solidFill>
                <a:srgbClr val="FFB612"/>
              </a:solidFill>
              <a:latin typeface="Impact" panose="020B0806030902050204" pitchFamily="34" charset="0"/>
              <a:ea typeface="SimSun" pitchFamily="2" charset="-122"/>
            </a:endParaRPr>
          </a:p>
        </p:txBody>
      </p:sp>
      <p:sp>
        <p:nvSpPr>
          <p:cNvPr id="22535" name="TextBox 46"/>
          <p:cNvSpPr txBox="1"/>
          <p:nvPr/>
        </p:nvSpPr>
        <p:spPr>
          <a:xfrm>
            <a:off x="5006975" y="2160905"/>
            <a:ext cx="3889375" cy="18453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0" defTabSz="522605" eaLnBrk="0" hangingPunct="0"/>
            <a:r>
              <a:rPr lang="en-US" altLang="zh-CN" sz="1000" b="1" dirty="0">
                <a:solidFill>
                  <a:srgbClr val="E1E1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90204" pitchFamily="34" charset="0"/>
                <a:ea typeface="SimSun" pitchFamily="2" charset="-122"/>
              </a:rPr>
              <a:t>SINCE ROYAL PADEL WAS FORMED IN 1991 WE HAVE ALWAYS  LOOKED TO PROVIDE BOTH PLAYERS AND COACHES THE BEST POSSIBLE SUPPORT TO IMPROVE THEIR GAME.</a:t>
            </a:r>
            <a:endParaRPr lang="en-US" altLang="zh-CN" sz="1000" b="1" dirty="0">
              <a:solidFill>
                <a:srgbClr val="E1E1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SimSun" pitchFamily="2" charset="-122"/>
            </a:endParaRPr>
          </a:p>
          <a:p>
            <a:pPr indent="0" defTabSz="522605" eaLnBrk="0" hangingPunct="0"/>
            <a:endParaRPr lang="en-US" altLang="zh-CN" sz="1000" b="1" dirty="0">
              <a:solidFill>
                <a:srgbClr val="E1E1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SimSun" pitchFamily="2" charset="-122"/>
            </a:endParaRPr>
          </a:p>
          <a:p>
            <a:pPr indent="0" defTabSz="522605" eaLnBrk="0" hangingPunct="0"/>
            <a:r>
              <a:rPr lang="en-US" altLang="zh-CN" sz="1000" b="1" dirty="0">
                <a:solidFill>
                  <a:srgbClr val="E1E1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90204" pitchFamily="34" charset="0"/>
                <a:ea typeface="SimSun" pitchFamily="2" charset="-122"/>
              </a:rPr>
              <a:t>WITH THE HELP OF OUR PADEL DIRECTOR AND OUR TEAM OF CERTIFIED  LEVEL 1 COACHES WE WOULD LIKE TO SHARE OUR KNOWLEGDE WITH YOU AS PART OF OUR </a:t>
            </a:r>
            <a:endParaRPr lang="en-US" altLang="zh-CN" sz="1000" b="1" dirty="0">
              <a:solidFill>
                <a:srgbClr val="E1E1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SimSun" pitchFamily="2" charset="-122"/>
            </a:endParaRPr>
          </a:p>
          <a:p>
            <a:pPr indent="0" defTabSz="522605" eaLnBrk="0" hangingPunct="0"/>
            <a:r>
              <a:rPr lang="en-US" altLang="zh-CN" sz="1000" b="1" dirty="0">
                <a:solidFill>
                  <a:srgbClr val="E1E1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90204" pitchFamily="34" charset="0"/>
                <a:ea typeface="SimSun" pitchFamily="2" charset="-122"/>
              </a:rPr>
              <a:t>WE ARE  ROYAL PADEL PROGRAM.</a:t>
            </a:r>
            <a:endParaRPr lang="en-US" altLang="zh-CN" sz="1000" b="1" dirty="0">
              <a:solidFill>
                <a:srgbClr val="E1E1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SimSun" pitchFamily="2" charset="-122"/>
            </a:endParaRPr>
          </a:p>
          <a:p>
            <a:pPr indent="0" defTabSz="522605" eaLnBrk="0" hangingPunct="0"/>
            <a:endParaRPr lang="en-US" altLang="zh-CN" sz="1200" b="1" dirty="0">
              <a:solidFill>
                <a:srgbClr val="E1E1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SimSun" pitchFamily="2" charset="-122"/>
            </a:endParaRPr>
          </a:p>
          <a:p>
            <a:pPr indent="0" defTabSz="522605" eaLnBrk="0" hangingPunct="0"/>
            <a:endParaRPr lang="en-US" altLang="zh-CN" sz="1200" b="1" dirty="0">
              <a:solidFill>
                <a:srgbClr val="E1E1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SimSun" pitchFamily="2" charset="-122"/>
            </a:endParaRPr>
          </a:p>
        </p:txBody>
      </p:sp>
      <p:pic>
        <p:nvPicPr>
          <p:cNvPr id="2" name="Picture 1" descr="FEDE IMAGE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" y="635"/>
            <a:ext cx="4654550" cy="514286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23190" y="210820"/>
            <a:ext cx="4883785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solidFill>
                  <a:schemeClr val="bg1"/>
                </a:solidFill>
              </a:rPr>
              <a:t>FEDE VIVES Director of training and development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758180" y="1181735"/>
            <a:ext cx="317246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                   </a:t>
            </a:r>
            <a:r>
              <a: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@ ROYAL PADEL </a:t>
            </a:r>
            <a:endParaRPr 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academy gold white png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315" y="-197485"/>
            <a:ext cx="1670685" cy="16706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7" name="文本框 3"/>
          <p:cNvSpPr txBox="1"/>
          <p:nvPr/>
        </p:nvSpPr>
        <p:spPr>
          <a:xfrm>
            <a:off x="2073593" y="131763"/>
            <a:ext cx="17614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indent="0"/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 Nile Regular" panose="00000400000000000000" charset="0"/>
                <a:ea typeface="SimSun" pitchFamily="2" charset="-122"/>
                <a:cs typeface="Al Nile Regular" panose="00000400000000000000" charset="0"/>
              </a:rPr>
              <a:t>THE PLAN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 Nile Regular" panose="00000400000000000000" charset="0"/>
                <a:ea typeface="SimSun" pitchFamily="2" charset="-122"/>
                <a:cs typeface="Al Nile Regular" panose="00000400000000000000" charset="0"/>
              </a:rPr>
              <a:t> </a:t>
            </a:r>
            <a:endParaRPr lang="en-US" altLang="zh-CN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 Nile Regular" panose="00000400000000000000" charset="0"/>
              <a:ea typeface="SimSun" pitchFamily="2" charset="-122"/>
              <a:cs typeface="Al Nile Regular" panose="00000400000000000000" charset="0"/>
            </a:endParaRPr>
          </a:p>
        </p:txBody>
      </p:sp>
      <p:sp>
        <p:nvSpPr>
          <p:cNvPr id="23558" name="TextBox 46"/>
          <p:cNvSpPr txBox="1"/>
          <p:nvPr/>
        </p:nvSpPr>
        <p:spPr>
          <a:xfrm>
            <a:off x="298133" y="554673"/>
            <a:ext cx="5811837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0" defTabSz="522605" eaLnBrk="0" hangingPunct="0"/>
            <a:r>
              <a:rPr lang="en-US" altLang="zh-CN" sz="1000" b="1" dirty="0">
                <a:solidFill>
                  <a:srgbClr val="E1E1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90204" pitchFamily="34" charset="0"/>
                <a:ea typeface="SimSun" pitchFamily="2" charset="-122"/>
              </a:rPr>
              <a:t>ROYAL PADEL ARE LOOKING TO SET UP OUR DEDICATED TRAINING PROGRAMS FROM INICIATION LEVEL TO PRO / COMPETITION PLAYERS.</a:t>
            </a:r>
            <a:endParaRPr lang="en-US" altLang="zh-CN" sz="1000" b="1" dirty="0">
              <a:solidFill>
                <a:srgbClr val="E1E1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SimSun" pitchFamily="2" charset="-122"/>
            </a:endParaRPr>
          </a:p>
          <a:p>
            <a:pPr indent="0" defTabSz="522605" eaLnBrk="0" hangingPunct="0"/>
            <a:endParaRPr lang="en-US" altLang="zh-CN" sz="1000" b="1" dirty="0">
              <a:solidFill>
                <a:srgbClr val="E1E1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SimSun" pitchFamily="2" charset="-122"/>
            </a:endParaRPr>
          </a:p>
          <a:p>
            <a:pPr indent="0" defTabSz="522605" eaLnBrk="0" hangingPunct="0"/>
            <a:r>
              <a:rPr lang="en-US" altLang="zh-CN" sz="1000" b="1" dirty="0">
                <a:solidFill>
                  <a:srgbClr val="E1E1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90204" pitchFamily="34" charset="0"/>
                <a:ea typeface="SimSun" pitchFamily="2" charset="-122"/>
              </a:rPr>
              <a:t>EACH CLUB AND CLUB COACH AFFILIATED WITH OUR PROGRAM WILL RECIEVE THE BEST POSSIBLE SUPPORT AND CONTINUOUS HELP TO PROVIDE THE BEST EDUCATION TO EVERY SINGLE CLUB MEMBER.  </a:t>
            </a:r>
            <a:endParaRPr lang="en-US" altLang="zh-CN" sz="1000" b="1" dirty="0">
              <a:solidFill>
                <a:srgbClr val="E1E1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SimSun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480050" y="1779270"/>
            <a:ext cx="3391535" cy="332232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tx2"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61" name="TextBox 46"/>
          <p:cNvSpPr txBox="1"/>
          <p:nvPr/>
        </p:nvSpPr>
        <p:spPr>
          <a:xfrm>
            <a:off x="5984875" y="1779270"/>
            <a:ext cx="2749550" cy="3067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0" defTabSz="522605" eaLnBrk="0" hangingPunct="0"/>
            <a:r>
              <a:rPr lang="en-US" altLang="zh-CN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90204" pitchFamily="34" charset="0"/>
                <a:ea typeface="SimSun" pitchFamily="2" charset="-122"/>
              </a:rPr>
              <a:t>      </a:t>
            </a: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90204" pitchFamily="34" charset="0"/>
                <a:ea typeface="SimSun" pitchFamily="2" charset="-122"/>
              </a:rPr>
              <a:t> WE ARE  ROYAL PADEL</a:t>
            </a:r>
            <a:r>
              <a:rPr lang="en-US" altLang="zh-CN" sz="1000" dirty="0">
                <a:solidFill>
                  <a:schemeClr val="bg1"/>
                </a:solidFill>
                <a:latin typeface="Arial" panose="020B0604020202090204" pitchFamily="34" charset="0"/>
                <a:ea typeface="SimSun" pitchFamily="2" charset="-122"/>
              </a:rPr>
              <a:t> </a:t>
            </a:r>
            <a:endParaRPr lang="en-US" altLang="zh-CN" sz="1000" dirty="0">
              <a:solidFill>
                <a:schemeClr val="bg1"/>
              </a:solidFill>
              <a:latin typeface="Arial" panose="020B0604020202090204" pitchFamily="34" charset="0"/>
              <a:ea typeface="SimSun" pitchFamily="2" charset="-122"/>
            </a:endParaRPr>
          </a:p>
        </p:txBody>
      </p:sp>
      <p:sp>
        <p:nvSpPr>
          <p:cNvPr id="23562" name="文本框 3"/>
          <p:cNvSpPr txBox="1"/>
          <p:nvPr/>
        </p:nvSpPr>
        <p:spPr>
          <a:xfrm>
            <a:off x="6567805" y="1998663"/>
            <a:ext cx="158432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indent="0"/>
            <a:r>
              <a:rPr lang="en-US" altLang="zh-CN" sz="2000" u="sng" dirty="0">
                <a:solidFill>
                  <a:schemeClr val="bg1"/>
                </a:solidFill>
                <a:latin typeface="Al Nile Regular" panose="00000400000000000000" charset="0"/>
                <a:ea typeface="SimSun" pitchFamily="2" charset="-122"/>
                <a:cs typeface="Al Nile Regular" panose="00000400000000000000" charset="0"/>
              </a:rPr>
              <a:t>PROGRAM</a:t>
            </a:r>
            <a:r>
              <a:rPr lang="en-US" altLang="zh-CN" sz="2800" dirty="0">
                <a:solidFill>
                  <a:schemeClr val="bg1"/>
                </a:solidFill>
                <a:latin typeface="Baskerville" panose="02020502070401020303" charset="0"/>
                <a:ea typeface="SimSun" pitchFamily="2" charset="-122"/>
                <a:cs typeface="Baskerville" panose="02020502070401020303" charset="0"/>
              </a:rPr>
              <a:t> </a:t>
            </a:r>
            <a:endParaRPr lang="en-US" altLang="zh-CN" sz="2800" dirty="0">
              <a:solidFill>
                <a:schemeClr val="bg1"/>
              </a:solidFill>
              <a:latin typeface="Baskerville" panose="02020502070401020303" charset="0"/>
              <a:ea typeface="SimSun" pitchFamily="2" charset="-122"/>
              <a:cs typeface="Baskerville" panose="02020502070401020303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6109970" y="2520950"/>
            <a:ext cx="28644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0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EXCLUSIVE</a:t>
            </a:r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SET UP WITH YOUR CLUB WITHIN THE REGION. </a:t>
            </a:r>
            <a:endParaRPr lang="en-US" sz="1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6109970" y="2879090"/>
            <a:ext cx="27616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0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ASSESMENT</a:t>
            </a:r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PROGRAM FOR COACHES AND CLUB MEMBERS.</a:t>
            </a:r>
            <a:endParaRPr lang="en-US" sz="1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6102350" y="3277870"/>
            <a:ext cx="263715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0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INICIATION</a:t>
            </a:r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PLAYER ACADEMY WITH OUR DIRECTOR OF PADEL FEDE VIVES. </a:t>
            </a:r>
            <a:endParaRPr lang="en-US" sz="1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6059170" y="3818890"/>
            <a:ext cx="27368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0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STRUCTURED</a:t>
            </a:r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PLAYER GROWTH  </a:t>
            </a:r>
            <a:endParaRPr lang="en-US" sz="1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PROGRAMS FULLY CERTIFIED BY  </a:t>
            </a:r>
            <a:endParaRPr lang="en-US" sz="1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ROYAL PADEL COACHES</a:t>
            </a:r>
            <a:endParaRPr lang="en-US" sz="1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6109970" y="4401185"/>
            <a:ext cx="27489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0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</a:t>
            </a:r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COACHING EVENTS PROVIDED TO CLUB MEMBERS IN ONE OF BARCELONAS TOP CLUBS. </a:t>
            </a:r>
            <a:endParaRPr lang="en-US" sz="1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6424295" y="1205865"/>
            <a:ext cx="255016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   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@ ROYAL PADEL 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 descr="academy gold white png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73315" y="-197485"/>
            <a:ext cx="1670685" cy="1670685"/>
          </a:xfrm>
          <a:prstGeom prst="rect">
            <a:avLst/>
          </a:prstGeom>
        </p:spPr>
      </p:pic>
      <p:pic>
        <p:nvPicPr>
          <p:cNvPr id="9" name="Picture 8" descr="ACADEMY IMAGE 1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20" y="1617345"/>
            <a:ext cx="4700905" cy="32607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7" name="文本框 3"/>
          <p:cNvSpPr txBox="1"/>
          <p:nvPr/>
        </p:nvSpPr>
        <p:spPr>
          <a:xfrm>
            <a:off x="720090" y="254000"/>
            <a:ext cx="65424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0"/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 Nile Regular" panose="00000400000000000000" charset="0"/>
                <a:ea typeface="SimSun" pitchFamily="2" charset="-122"/>
                <a:cs typeface="Al Nile Regular" panose="00000400000000000000" charset="0"/>
              </a:rPr>
              <a:t>ROYAL PADEL CLINICS AND EVENTS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 Nile Regular" panose="00000400000000000000" charset="0"/>
                <a:ea typeface="SimSun" pitchFamily="2" charset="-122"/>
                <a:cs typeface="Al Nile Regular" panose="00000400000000000000" charset="0"/>
              </a:rPr>
              <a:t> </a:t>
            </a:r>
            <a:endParaRPr lang="en-US" altLang="zh-CN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 Nile Regular" panose="00000400000000000000" charset="0"/>
              <a:ea typeface="SimSun" pitchFamily="2" charset="-122"/>
              <a:cs typeface="Al Nile Regular" panose="00000400000000000000" charset="0"/>
            </a:endParaRPr>
          </a:p>
        </p:txBody>
      </p:sp>
      <p:sp>
        <p:nvSpPr>
          <p:cNvPr id="23558" name="TextBox 46"/>
          <p:cNvSpPr txBox="1"/>
          <p:nvPr/>
        </p:nvSpPr>
        <p:spPr>
          <a:xfrm>
            <a:off x="719773" y="714058"/>
            <a:ext cx="5811837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0" defTabSz="522605" eaLnBrk="0" hangingPunct="0"/>
            <a:r>
              <a:rPr lang="en-US" altLang="zh-CN" sz="1000" b="1" dirty="0">
                <a:solidFill>
                  <a:srgbClr val="AB7C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90204" pitchFamily="34" charset="0"/>
                <a:ea typeface="SimSun" pitchFamily="2" charset="-122"/>
              </a:rPr>
              <a:t>BEING AFFILIATED WITH THE ROYAL PADEL ACADEMY PROVIDES YOU WITH BENEFITS FOR ALL CLUB MEMBERS DURING THE YEAR. </a:t>
            </a:r>
            <a:endParaRPr lang="en-US" altLang="zh-CN" sz="1000" b="1" dirty="0">
              <a:solidFill>
                <a:srgbClr val="AB7C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SimSun" pitchFamily="2" charset="-122"/>
            </a:endParaRPr>
          </a:p>
        </p:txBody>
      </p:sp>
      <p:pic>
        <p:nvPicPr>
          <p:cNvPr id="6" name="Picture 5" descr="academy gold white png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73315" y="-197485"/>
            <a:ext cx="1670685" cy="1670685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284480" y="1358900"/>
            <a:ext cx="5447030" cy="2091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000" b="1" u="sng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</a:rPr>
              <a:t>CLINICS AND CLASSES</a:t>
            </a:r>
            <a:r>
              <a:rPr lang="en-US" sz="1000">
                <a:solidFill>
                  <a:schemeClr val="bg1"/>
                </a:solidFill>
              </a:rPr>
              <a:t>    </a:t>
            </a:r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  <a:p>
            <a:r>
              <a:rPr lang="en-US" sz="1000">
                <a:solidFill>
                  <a:schemeClr val="bg1"/>
                </a:solidFill>
              </a:rPr>
              <a:t>ROYAL PADEL CLINICS 3 HOURS  WITH VIDEO ANALYSIS</a:t>
            </a:r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  <a:p>
            <a:r>
              <a:rPr lang="en-US" sz="1000">
                <a:solidFill>
                  <a:schemeClr val="bg1"/>
                </a:solidFill>
              </a:rPr>
              <a:t>-  INITIAL 45 MINUTE WARM WITH COORDINATION DRILLS AND TEAM BUILDING    </a:t>
            </a:r>
            <a:endParaRPr lang="en-US" sz="1000">
              <a:solidFill>
                <a:schemeClr val="bg1"/>
              </a:solidFill>
            </a:endParaRPr>
          </a:p>
          <a:p>
            <a:r>
              <a:rPr lang="en-US" sz="1000">
                <a:solidFill>
                  <a:schemeClr val="bg1"/>
                </a:solidFill>
              </a:rPr>
              <a:t>   EXERCISES </a:t>
            </a:r>
            <a:endParaRPr lang="en-US" sz="1000">
              <a:solidFill>
                <a:schemeClr val="bg1"/>
              </a:solidFill>
            </a:endParaRPr>
          </a:p>
          <a:p>
            <a:r>
              <a:rPr lang="en-US" sz="1000">
                <a:solidFill>
                  <a:schemeClr val="bg1"/>
                </a:solidFill>
              </a:rPr>
              <a:t>-  CLINIC SPECIFIC SHOT EXPLANATION AND FULL BREAK DOWN</a:t>
            </a:r>
            <a:endParaRPr lang="en-US" sz="1000">
              <a:solidFill>
                <a:schemeClr val="bg1"/>
              </a:solidFill>
            </a:endParaRPr>
          </a:p>
          <a:p>
            <a:r>
              <a:rPr lang="en-US" sz="1000">
                <a:solidFill>
                  <a:schemeClr val="bg1"/>
                </a:solidFill>
              </a:rPr>
              <a:t>-  GROUPS SEPERATED AND SPECIFIC SHOT WORK BEGINS</a:t>
            </a:r>
            <a:endParaRPr lang="en-US" sz="1000">
              <a:solidFill>
                <a:schemeClr val="bg1"/>
              </a:solidFill>
            </a:endParaRPr>
          </a:p>
          <a:p>
            <a:r>
              <a:rPr lang="en-US" sz="1000">
                <a:solidFill>
                  <a:schemeClr val="bg1"/>
                </a:solidFill>
              </a:rPr>
              <a:t>-  VIDEO ANALYSIS OF SPECIFIC SHOTS OF THE DAY PER ATENDEE</a:t>
            </a:r>
            <a:endParaRPr lang="en-US" sz="1000">
              <a:solidFill>
                <a:schemeClr val="bg1"/>
              </a:solidFill>
            </a:endParaRPr>
          </a:p>
          <a:p>
            <a:r>
              <a:rPr lang="en-US" sz="1000">
                <a:solidFill>
                  <a:schemeClr val="bg1"/>
                </a:solidFill>
              </a:rPr>
              <a:t>-  MATCHES INVOLVING SHOTS SPECIFIC TO CLINIC </a:t>
            </a:r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3" name="Picture 12" descr="JARFALLA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530" y="1358900"/>
            <a:ext cx="3064510" cy="351282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09880" y="3260725"/>
            <a:ext cx="50495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000" b="1" u="sng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</a:rPr>
              <a:t>BARCELONA WEEKEND EVENTS</a:t>
            </a:r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  <a:p>
            <a:r>
              <a:rPr lang="en-US" sz="1000">
                <a:solidFill>
                  <a:schemeClr val="bg1"/>
                </a:solidFill>
              </a:rPr>
              <a:t>- DURING THE YEAR ROYAL PADEL WILL INVITE AFFILIATE CLUB MEMBERS </a:t>
            </a:r>
            <a:endParaRPr lang="en-US" sz="1000">
              <a:solidFill>
                <a:schemeClr val="bg1"/>
              </a:solidFill>
            </a:endParaRPr>
          </a:p>
          <a:p>
            <a:r>
              <a:rPr lang="en-US" sz="1000">
                <a:solidFill>
                  <a:schemeClr val="bg1"/>
                </a:solidFill>
              </a:rPr>
              <a:t>  FOR COACHING WEEKENDS CLINICS AND LOCAL TOURNAMENTS. </a:t>
            </a:r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  <a:p>
            <a:r>
              <a:rPr lang="en-US" sz="1000">
                <a:solidFill>
                  <a:schemeClr val="bg1"/>
                </a:solidFill>
              </a:rPr>
              <a:t>- CLUB MEMBERS WILL RECIEVE UP TO 30% DISCOUNT.</a:t>
            </a:r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  <a:p>
            <a:r>
              <a:rPr lang="en-US" sz="1000">
                <a:solidFill>
                  <a:schemeClr val="bg1"/>
                </a:solidFill>
              </a:rPr>
              <a:t>- EVENTS WILL BE UPDATED AND FURTHER DETAILS TO FOLLOW IN COMING   </a:t>
            </a:r>
            <a:endParaRPr lang="en-US" sz="1000">
              <a:solidFill>
                <a:schemeClr val="bg1"/>
              </a:solidFill>
            </a:endParaRPr>
          </a:p>
          <a:p>
            <a:r>
              <a:rPr lang="en-US" sz="1000">
                <a:solidFill>
                  <a:schemeClr val="bg1"/>
                </a:solidFill>
              </a:rPr>
              <a:t>  MONTHS FOR 2021 PROGRAM    </a:t>
            </a:r>
            <a:r>
              <a:rPr lang="en-US" sz="1000"/>
              <a:t> </a:t>
            </a:r>
            <a:endParaRPr lang="en-US"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RP ACADEMY LOGO _00"/>
          <p:cNvPicPr>
            <a:picLocks noChangeAspect="1"/>
          </p:cNvPicPr>
          <p:nvPr/>
        </p:nvPicPr>
        <p:blipFill>
          <a:blip r:embed="rId1">
            <a:lum bright="-78000" contrast="-66000"/>
          </a:blip>
          <a:stretch>
            <a:fillRect/>
          </a:stretch>
        </p:blipFill>
        <p:spPr>
          <a:xfrm>
            <a:off x="-18415" y="-11430"/>
            <a:ext cx="9180195" cy="5121275"/>
          </a:xfrm>
          <a:prstGeom prst="rect">
            <a:avLst/>
          </a:prstGeom>
          <a:effectLst>
            <a:outerShdw blurRad="952500" dist="50800" dir="5400000" sx="111000" sy="111000" algn="ctr" rotWithShape="0">
              <a:srgbClr val="000000">
                <a:alpha val="0"/>
              </a:srgbClr>
            </a:outerShdw>
          </a:effectLst>
        </p:spPr>
      </p:pic>
      <p:sp>
        <p:nvSpPr>
          <p:cNvPr id="28677" name="文本框 3"/>
          <p:cNvSpPr txBox="1"/>
          <p:nvPr/>
        </p:nvSpPr>
        <p:spPr>
          <a:xfrm>
            <a:off x="424815" y="184785"/>
            <a:ext cx="7048500" cy="460375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anchor="t">
            <a:spAutoFit/>
          </a:bodyPr>
          <a:p>
            <a:pPr indent="0"/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 Nile Bold" panose="00000400000000000000" charset="0"/>
                <a:ea typeface="SimSun" pitchFamily="2" charset="-122"/>
                <a:cs typeface="Al Nile Bold" panose="00000400000000000000" charset="0"/>
              </a:rPr>
              <a:t>     ROYAL PADEL CLINIC CONDITIONS </a:t>
            </a:r>
            <a:endParaRPr lang="en-US" altLang="zh-C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 Nile Bold" panose="00000400000000000000" charset="0"/>
              <a:ea typeface="SimSun" pitchFamily="2" charset="-122"/>
              <a:cs typeface="Al Nile Bold" panose="00000400000000000000" charset="0"/>
            </a:endParaRPr>
          </a:p>
        </p:txBody>
      </p:sp>
      <p:sp>
        <p:nvSpPr>
          <p:cNvPr id="28678" name="TextBox 46"/>
          <p:cNvSpPr txBox="1"/>
          <p:nvPr/>
        </p:nvSpPr>
        <p:spPr>
          <a:xfrm>
            <a:off x="855663" y="499428"/>
            <a:ext cx="5811837" cy="275590"/>
          </a:xfrm>
          <a:prstGeom prst="rect">
            <a:avLst/>
          </a:prstGeom>
          <a:noFill/>
          <a:ln w="9525">
            <a:noFill/>
          </a:ln>
          <a:effectLst/>
        </p:spPr>
        <p:txBody>
          <a:bodyPr anchor="t">
            <a:spAutoFit/>
          </a:bodyPr>
          <a:p>
            <a:pPr indent="0" defTabSz="522605" eaLnBrk="0" hangingPunct="0"/>
            <a:r>
              <a:rPr lang="en-US" altLang="zh-CN" sz="1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90204" pitchFamily="34" charset="0"/>
                <a:ea typeface="SimSun" pitchFamily="2" charset="-122"/>
              </a:rPr>
              <a:t>      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90204" pitchFamily="34" charset="0"/>
                <a:ea typeface="SimSun" pitchFamily="2" charset="-122"/>
              </a:rPr>
              <a:t>HERE IS A BREAKDOWN OF OUR CLINICS FOR ATTENDEES</a:t>
            </a:r>
            <a:r>
              <a:rPr lang="en-US" altLang="zh-CN" sz="1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90204" pitchFamily="34" charset="0"/>
                <a:ea typeface="SimSun" pitchFamily="2" charset="-122"/>
              </a:rPr>
              <a:t> </a:t>
            </a:r>
            <a:endParaRPr lang="en-US" altLang="zh-CN" sz="800" b="1" dirty="0">
              <a:solidFill>
                <a:srgbClr val="E1E1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SimSun" pitchFamily="2" charset="-122"/>
            </a:endParaRPr>
          </a:p>
        </p:txBody>
      </p:sp>
      <p:sp>
        <p:nvSpPr>
          <p:cNvPr id="28699" name="TextBox 46"/>
          <p:cNvSpPr txBox="1"/>
          <p:nvPr/>
        </p:nvSpPr>
        <p:spPr>
          <a:xfrm>
            <a:off x="1231900" y="1291590"/>
            <a:ext cx="3173095" cy="1476375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anchor="t">
            <a:spAutoFit/>
          </a:bodyPr>
          <a:p>
            <a:pPr indent="0" defTabSz="522605" eaLnBrk="0" hangingPunct="0"/>
            <a:r>
              <a:rPr lang="en-US" altLang="zh-CN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90204" pitchFamily="34" charset="0"/>
                <a:ea typeface="SimSun" pitchFamily="2" charset="-122"/>
              </a:rPr>
              <a:t>-CLINICS WILL LAST 3 HOURS AND WILL BE </a:t>
            </a:r>
            <a:endParaRPr lang="en-US" altLang="zh-CN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SimSun" pitchFamily="2" charset="-122"/>
            </a:endParaRPr>
          </a:p>
          <a:p>
            <a:pPr indent="0" defTabSz="522605" eaLnBrk="0" hangingPunct="0"/>
            <a:r>
              <a:rPr lang="en-US" altLang="zh-CN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90204" pitchFamily="34" charset="0"/>
                <a:ea typeface="SimSun" pitchFamily="2" charset="-122"/>
              </a:rPr>
              <a:t>BEGINNER -</a:t>
            </a:r>
            <a:endParaRPr lang="en-US" altLang="zh-CN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SimSun" pitchFamily="2" charset="-122"/>
            </a:endParaRPr>
          </a:p>
          <a:p>
            <a:pPr indent="0" defTabSz="522605" eaLnBrk="0" hangingPunct="0"/>
            <a:r>
              <a:rPr lang="en-US" altLang="zh-CN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90204" pitchFamily="34" charset="0"/>
                <a:ea typeface="SimSun" pitchFamily="2" charset="-122"/>
              </a:rPr>
              <a:t>INTERMEDIATE -</a:t>
            </a:r>
            <a:endParaRPr lang="en-US" altLang="zh-CN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SimSun" pitchFamily="2" charset="-122"/>
            </a:endParaRPr>
          </a:p>
          <a:p>
            <a:pPr indent="0" defTabSz="522605" eaLnBrk="0" hangingPunct="0"/>
            <a:r>
              <a:rPr lang="en-US" altLang="zh-CN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90204" pitchFamily="34" charset="0"/>
                <a:ea typeface="SimSun" pitchFamily="2" charset="-122"/>
              </a:rPr>
              <a:t>ADVANCED -</a:t>
            </a:r>
            <a:endParaRPr lang="en-US" altLang="zh-CN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SimSun" pitchFamily="2" charset="-122"/>
            </a:endParaRPr>
          </a:p>
          <a:p>
            <a:pPr indent="0" defTabSz="522605" eaLnBrk="0" hangingPunct="0"/>
            <a:endParaRPr lang="en-US" altLang="zh-CN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SimSun" pitchFamily="2" charset="-122"/>
            </a:endParaRPr>
          </a:p>
          <a:p>
            <a:pPr indent="0" defTabSz="522605" eaLnBrk="0" hangingPunct="0"/>
            <a:r>
              <a:rPr lang="en-US" altLang="zh-CN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90204" pitchFamily="34" charset="0"/>
                <a:ea typeface="SimSun" pitchFamily="2" charset="-122"/>
              </a:rPr>
              <a:t>-IT IS IMPORTANT THE CLUB TRY TO CONTROL LEVELS FOR OPTIMUM LEARNING OF THE ATENDEES </a:t>
            </a:r>
            <a:endParaRPr lang="en-US" altLang="zh-CN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SimSun" pitchFamily="2" charset="-122"/>
            </a:endParaRPr>
          </a:p>
          <a:p>
            <a:pPr indent="0" defTabSz="522605" eaLnBrk="0" hangingPunct="0"/>
            <a:endParaRPr lang="en-US" altLang="zh-CN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SimSun" pitchFamily="2" charset="-122"/>
            </a:endParaRPr>
          </a:p>
        </p:txBody>
      </p:sp>
      <p:sp>
        <p:nvSpPr>
          <p:cNvPr id="28701" name="TextBox 46"/>
          <p:cNvSpPr txBox="1"/>
          <p:nvPr/>
        </p:nvSpPr>
        <p:spPr>
          <a:xfrm>
            <a:off x="4836160" y="2044065"/>
            <a:ext cx="3215005" cy="553085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anchor="t">
            <a:spAutoFit/>
          </a:bodyPr>
          <a:p>
            <a:pPr indent="0" defTabSz="522605" eaLnBrk="0" hangingPunct="0"/>
            <a:r>
              <a:rPr lang="en-US" altLang="zh-CN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90204" pitchFamily="34" charset="0"/>
                <a:ea typeface="SimSun" pitchFamily="2" charset="-122"/>
              </a:rPr>
              <a:t>-CLINIC COST SET AT 50.00 EURO PER PERSON </a:t>
            </a:r>
            <a:endParaRPr lang="en-US" altLang="zh-CN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SimSun" pitchFamily="2" charset="-122"/>
            </a:endParaRPr>
          </a:p>
          <a:p>
            <a:pPr indent="0" defTabSz="522605" eaLnBrk="0" hangingPunct="0"/>
            <a:r>
              <a:rPr lang="en-US" altLang="zh-CN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90204" pitchFamily="34" charset="0"/>
                <a:ea typeface="SimSun" pitchFamily="2" charset="-122"/>
              </a:rPr>
              <a:t>(COURT COSTS MUST BE AGREED UPON AND SET ANNUALLY ) </a:t>
            </a:r>
            <a:endParaRPr lang="en-US" altLang="zh-CN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old" panose="020B0604020202090204" charset="0"/>
              <a:ea typeface="SimSun" pitchFamily="2" charset="-122"/>
              <a:cs typeface="Arial Bold" panose="020B06040202020902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836160" y="1337310"/>
            <a:ext cx="389255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-CLINIC DATES WILL BE AGREED AND PROMOTED A MINIMUM OF 30 DAYS FROM SET EVENT DATES.</a:t>
            </a:r>
            <a:endParaRPr lang="en-US" sz="1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1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73735" y="763270"/>
            <a:ext cx="5361940" cy="12065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50800" dir="5400000" algn="ctr" rotWithShape="0">
              <a:srgbClr val="FDB515">
                <a:alpha val="10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1"/>
          <p:cNvSpPr txBox="1"/>
          <p:nvPr/>
        </p:nvSpPr>
        <p:spPr>
          <a:xfrm>
            <a:off x="1231900" y="2668270"/>
            <a:ext cx="34226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000" b="1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</a:rPr>
              <a:t>-2 X ROYAL PADEL COACHES WILL BE PROVIDED FOR EACH CLNIC. </a:t>
            </a:r>
            <a:r>
              <a:rPr lang="en-US" sz="1000" b="1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 </a:t>
            </a:r>
            <a:endParaRPr lang="en-US" sz="1000" b="1">
              <a:latin typeface="Arial Bold" panose="020B0604020202090204" charset="0"/>
              <a:cs typeface="Arial Bold" panose="020B06040202020902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1238250" y="3187065"/>
            <a:ext cx="340931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000" b="1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</a:rPr>
              <a:t>-EACH CLINIC WILL CONSIST OF </a:t>
            </a:r>
            <a:br>
              <a:rPr lang="en-US" sz="1000" b="1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</a:rPr>
            </a:br>
            <a:r>
              <a:rPr lang="en-US" sz="1000" b="1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</a:rPr>
              <a:t>MINIMUM 8 PEOPLE </a:t>
            </a:r>
            <a:endParaRPr lang="en-US" sz="1000" b="1">
              <a:solidFill>
                <a:schemeClr val="bg1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r>
              <a:rPr lang="en-US" sz="1000" b="1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</a:rPr>
              <a:t>MAXIMUM  12 IN TWO COURTS AVAILABLE</a:t>
            </a:r>
            <a:endParaRPr lang="en-US" sz="1000" b="1">
              <a:solidFill>
                <a:schemeClr val="bg1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endParaRPr lang="en-US" sz="1000" b="1">
              <a:solidFill>
                <a:schemeClr val="bg1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r>
              <a:rPr lang="en-US" sz="1000" b="1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</a:rPr>
              <a:t>- THE CLUB WILL PROVIDE </a:t>
            </a:r>
            <a:endParaRPr lang="en-US" sz="1000" b="1">
              <a:solidFill>
                <a:schemeClr val="bg1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r>
              <a:rPr lang="en-US" sz="1000" b="1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</a:rPr>
              <a:t>MINIMUM OF 3 CLINICS </a:t>
            </a:r>
            <a:endParaRPr lang="en-US" sz="1000" b="1">
              <a:solidFill>
                <a:schemeClr val="bg1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r>
              <a:rPr lang="en-US" sz="1000" b="1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</a:rPr>
              <a:t>MAXIMUM OF 5 CLINICS</a:t>
            </a:r>
            <a:endParaRPr lang="en-US" sz="1000" b="1">
              <a:solidFill>
                <a:schemeClr val="bg1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r>
              <a:rPr lang="en-US" sz="1000" b="1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</a:rPr>
              <a:t>OVER A 48 HOUR PERIOD </a:t>
            </a:r>
            <a:endParaRPr lang="en-US" sz="1000" b="1">
              <a:solidFill>
                <a:schemeClr val="bg1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r>
              <a:rPr lang="en-US" sz="1000" b="1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</a:rPr>
              <a:t>( NORMALLY SET OVER A WEEKEND )</a:t>
            </a:r>
            <a:endParaRPr lang="en-US" sz="1000" b="1">
              <a:solidFill>
                <a:schemeClr val="bg1"/>
              </a:solidFill>
              <a:latin typeface="Arial Bold" panose="020B0604020202090204" charset="0"/>
              <a:cs typeface="Arial Bold" panose="020B06040202020902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4836160" y="2767965"/>
            <a:ext cx="308673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000" b="1">
                <a:solidFill>
                  <a:srgbClr val="92D050"/>
                </a:solidFill>
                <a:latin typeface="Arial Bold" panose="020B0604020202090204" charset="0"/>
                <a:cs typeface="Arial Bold" panose="020B0604020202090204" charset="0"/>
              </a:rPr>
              <a:t>CLUBS AFFILIATED WITH THE ACADEMY WILL RECIEVE A 10% DISCOUNT FOR ALL CLINICS AND PRIVATE CLASSES FOR MEMBERS. </a:t>
            </a:r>
            <a:endParaRPr lang="en-US" sz="1000" b="1">
              <a:solidFill>
                <a:srgbClr val="92D050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endParaRPr lang="en-US" sz="1000" b="1">
              <a:solidFill>
                <a:srgbClr val="92D050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r>
              <a:rPr lang="en-US" sz="1000" b="1">
                <a:solidFill>
                  <a:srgbClr val="92D050"/>
                </a:solidFill>
                <a:latin typeface="Arial Bold" panose="020B0604020202090204" charset="0"/>
                <a:cs typeface="Arial Bold" panose="020B0604020202090204" charset="0"/>
              </a:rPr>
              <a:t>CLUBS MAY ALSO INCREASE CLINIC COST BY A MAXIMUM OF 20 EURO PER PERSON.</a:t>
            </a:r>
            <a:endParaRPr lang="en-US" sz="1000" b="1">
              <a:solidFill>
                <a:srgbClr val="92D050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endParaRPr lang="en-US" sz="1000" b="1">
              <a:solidFill>
                <a:srgbClr val="92D050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endParaRPr lang="en-US" sz="1000">
              <a:solidFill>
                <a:schemeClr val="bg1"/>
              </a:solidFill>
            </a:endParaRPr>
          </a:p>
          <a:p>
            <a:endParaRPr lang="en-US" sz="1000" b="1">
              <a:solidFill>
                <a:srgbClr val="92D050"/>
              </a:solidFill>
              <a:latin typeface="Arial Bold" panose="020B0604020202090204" charset="0"/>
              <a:cs typeface="Arial Bold" panose="020B0604020202090204" charset="0"/>
            </a:endParaRPr>
          </a:p>
        </p:txBody>
      </p:sp>
      <p:pic>
        <p:nvPicPr>
          <p:cNvPr id="6" name="Picture 5" descr="academy gold white png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315" y="-197485"/>
            <a:ext cx="1670685" cy="16706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7" name="文本框 3"/>
          <p:cNvSpPr txBox="1"/>
          <p:nvPr/>
        </p:nvSpPr>
        <p:spPr>
          <a:xfrm>
            <a:off x="720090" y="254000"/>
            <a:ext cx="65424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0"/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 Nile Regular" panose="00000400000000000000" charset="0"/>
                <a:ea typeface="SimSun" pitchFamily="2" charset="-122"/>
                <a:cs typeface="Al Nile Regular" panose="00000400000000000000" charset="0"/>
              </a:rPr>
              <a:t>ROYAL PADEL COACHING COURSES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 Nile Regular" panose="00000400000000000000" charset="0"/>
                <a:ea typeface="SimSun" pitchFamily="2" charset="-122"/>
                <a:cs typeface="Al Nile Regular" panose="00000400000000000000" charset="0"/>
              </a:rPr>
              <a:t> </a:t>
            </a:r>
            <a:endParaRPr lang="en-US" altLang="zh-CN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 Nile Regular" panose="00000400000000000000" charset="0"/>
              <a:ea typeface="SimSun" pitchFamily="2" charset="-122"/>
              <a:cs typeface="Al Nile Regular" panose="00000400000000000000" charset="0"/>
            </a:endParaRPr>
          </a:p>
        </p:txBody>
      </p:sp>
      <p:sp>
        <p:nvSpPr>
          <p:cNvPr id="23558" name="TextBox 46"/>
          <p:cNvSpPr txBox="1"/>
          <p:nvPr/>
        </p:nvSpPr>
        <p:spPr>
          <a:xfrm>
            <a:off x="719773" y="714058"/>
            <a:ext cx="5811837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0" defTabSz="522605" eaLnBrk="0" hangingPunct="0"/>
            <a:r>
              <a:rPr lang="en-US" altLang="zh-CN" sz="1000" b="1" dirty="0">
                <a:solidFill>
                  <a:srgbClr val="AB7C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90204" pitchFamily="34" charset="0"/>
                <a:ea typeface="SimSun" pitchFamily="2" charset="-122"/>
              </a:rPr>
              <a:t>WITHIN EACH COUNTRY ROYAL PADEL WILL WORK EXCLUSIVLY WITH ONE CLUB RESPONSIBLE FOR ALL ACADEMY COACHING COURSES THROUGHOUT THE YEAR. </a:t>
            </a:r>
            <a:endParaRPr lang="en-US" altLang="zh-CN" sz="1000" b="1" dirty="0">
              <a:solidFill>
                <a:srgbClr val="AB7C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SimSun" pitchFamily="2" charset="-122"/>
            </a:endParaRPr>
          </a:p>
        </p:txBody>
      </p:sp>
      <p:pic>
        <p:nvPicPr>
          <p:cNvPr id="6" name="Picture 5" descr="academy gold white png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73315" y="-197485"/>
            <a:ext cx="1670685" cy="1670685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149225" y="1145540"/>
            <a:ext cx="5643245" cy="4431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  </a:t>
            </a:r>
            <a:r>
              <a:rPr lang="en-US" sz="1200" b="1" u="sng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EACH COURSE WILL CONSIST OF THE FOLLOWING</a:t>
            </a:r>
            <a:endParaRPr lang="en-US" sz="1000" b="1">
              <a:solidFill>
                <a:schemeClr val="bg1"/>
              </a:solidFill>
              <a:latin typeface="Arial Bold" panose="020B0604020202090204" charset="0"/>
              <a:cs typeface="Arial Bold" panose="020B0604020202090204" charset="0"/>
              <a:sym typeface="+mn-ea"/>
            </a:endParaRPr>
          </a:p>
          <a:p>
            <a:pPr marL="0" indent="0">
              <a:buNone/>
            </a:pPr>
            <a:endParaRPr lang="en-US" sz="1000" b="1">
              <a:solidFill>
                <a:schemeClr val="bg1"/>
              </a:solidFill>
              <a:latin typeface="Arial Bold" panose="020B0604020202090204" charset="0"/>
              <a:cs typeface="Arial Bold" panose="020B0604020202090204" charset="0"/>
              <a:sym typeface="+mn-ea"/>
            </a:endParaRPr>
          </a:p>
          <a:p>
            <a:pPr marL="0" indent="0">
              <a:buNone/>
            </a:pPr>
            <a:endParaRPr lang="en-US" sz="1000" b="1">
              <a:solidFill>
                <a:schemeClr val="bg1"/>
              </a:solidFill>
              <a:latin typeface="Arial Bold" panose="020B0604020202090204" charset="0"/>
              <a:cs typeface="Arial Bold" panose="020B0604020202090204" charset="0"/>
              <a:sym typeface="+mn-ea"/>
            </a:endParaRPr>
          </a:p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- ACADEMY COACHES WILL MEET WITH THE CLUB 24 HOURS BEFORE TO SET UP AND  </a:t>
            </a:r>
            <a:endParaRPr lang="en-US" sz="1000" b="1">
              <a:solidFill>
                <a:schemeClr val="bg1"/>
              </a:solidFill>
              <a:latin typeface="Arial Bold" panose="020B0604020202090204" charset="0"/>
              <a:cs typeface="Arial Bold" panose="020B0604020202090204" charset="0"/>
              <a:sym typeface="+mn-ea"/>
            </a:endParaRPr>
          </a:p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  DISCUSS ANY ISSUES OR ANSWER ANY QUESTIONS. </a:t>
            </a:r>
            <a:endParaRPr lang="en-US" sz="1000" b="1">
              <a:solidFill>
                <a:schemeClr val="bg1"/>
              </a:solidFill>
              <a:latin typeface="Arial Bold" panose="020B0604020202090204" charset="0"/>
              <a:cs typeface="Arial Bold" panose="020B0604020202090204" charset="0"/>
              <a:sym typeface="+mn-ea"/>
            </a:endParaRPr>
          </a:p>
          <a:p>
            <a:pPr marL="0" indent="0">
              <a:buNone/>
            </a:pPr>
            <a:endParaRPr lang="en-US" sz="1000" b="1">
              <a:solidFill>
                <a:schemeClr val="bg1"/>
              </a:solidFill>
              <a:latin typeface="Arial Bold" panose="020B0604020202090204" charset="0"/>
              <a:cs typeface="Arial Bold" panose="020B0604020202090204" charset="0"/>
              <a:sym typeface="+mn-ea"/>
            </a:endParaRPr>
          </a:p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DAY 1 </a:t>
            </a:r>
            <a:endParaRPr lang="en-US" sz="1000" b="1">
              <a:solidFill>
                <a:schemeClr val="bg1"/>
              </a:solidFill>
              <a:latin typeface="Arial Bold" panose="020B0604020202090204" charset="0"/>
              <a:cs typeface="Arial Bold" panose="020B0604020202090204" charset="0"/>
              <a:sym typeface="+mn-ea"/>
            </a:endParaRPr>
          </a:p>
          <a:p>
            <a:pPr marL="0" indent="0">
              <a:buNone/>
            </a:pPr>
            <a:endParaRPr lang="en-US" sz="1000" b="1">
              <a:solidFill>
                <a:schemeClr val="bg1"/>
              </a:solidFill>
              <a:latin typeface="Arial Bold" panose="020B0604020202090204" charset="0"/>
              <a:cs typeface="Arial Bold" panose="020B0604020202090204" charset="0"/>
              <a:sym typeface="+mn-ea"/>
            </a:endParaRPr>
          </a:p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- WELCOME PACK PROVIDED TO ALL COURSE ATENDEES</a:t>
            </a:r>
            <a:endParaRPr lang="en-US" sz="1000" b="1">
              <a:solidFill>
                <a:schemeClr val="bg1"/>
              </a:solidFill>
              <a:latin typeface="Arial Bold" panose="020B0604020202090204" charset="0"/>
              <a:cs typeface="Arial Bold" panose="020B0604020202090204" charset="0"/>
              <a:sym typeface="+mn-ea"/>
            </a:endParaRPr>
          </a:p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- INTRODUCTION TO SPECIFIC COURSE WITH CLASSROOM PRESENTATION AND   </a:t>
            </a:r>
            <a:endParaRPr lang="en-US" sz="1000" b="1">
              <a:solidFill>
                <a:schemeClr val="bg1"/>
              </a:solidFill>
              <a:latin typeface="Arial Bold" panose="020B0604020202090204" charset="0"/>
              <a:cs typeface="Arial Bold" panose="020B0604020202090204" charset="0"/>
              <a:sym typeface="+mn-ea"/>
            </a:endParaRPr>
          </a:p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  BREAK DOWN OF WHAT IS REQUIRED OVER THE 48 HOUR COURSE.</a:t>
            </a:r>
            <a:endParaRPr lang="en-US" sz="1000" b="1">
              <a:solidFill>
                <a:schemeClr val="bg1"/>
              </a:solidFill>
              <a:latin typeface="Arial Bold" panose="020B0604020202090204" charset="0"/>
              <a:cs typeface="Arial Bold" panose="020B0604020202090204" charset="0"/>
              <a:sym typeface="+mn-ea"/>
            </a:endParaRPr>
          </a:p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- COURT WORK BASED ON SPECIFIC COCHING COURSE WITH CERTIFIED ACADEMY </a:t>
            </a:r>
            <a:endParaRPr lang="en-US" sz="1000" b="1">
              <a:solidFill>
                <a:schemeClr val="bg1"/>
              </a:solidFill>
              <a:latin typeface="Arial Bold" panose="020B0604020202090204" charset="0"/>
              <a:cs typeface="Arial Bold" panose="020B0604020202090204" charset="0"/>
              <a:sym typeface="+mn-ea"/>
            </a:endParaRPr>
          </a:p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  COACHES </a:t>
            </a:r>
            <a:r>
              <a:rPr lang="en-US" sz="1000">
                <a:sym typeface="+mn-ea"/>
              </a:rPr>
              <a:t>p</a:t>
            </a:r>
            <a:endParaRPr lang="en-US" sz="1000">
              <a:sym typeface="+mn-ea"/>
            </a:endParaRPr>
          </a:p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- LUNCH BREAK </a:t>
            </a:r>
            <a:endParaRPr lang="en-US" sz="1000" b="1">
              <a:solidFill>
                <a:schemeClr val="bg1"/>
              </a:solidFill>
              <a:latin typeface="Arial Bold" panose="020B0604020202090204" charset="0"/>
              <a:cs typeface="Arial Bold" panose="020B0604020202090204" charset="0"/>
              <a:sym typeface="+mn-ea"/>
            </a:endParaRPr>
          </a:p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- RETURN TO THE COURT FOR  THE FINAL FEW HOURS TO WORK ON MORE COURSE </a:t>
            </a:r>
            <a:endParaRPr lang="en-US" sz="1000" b="1">
              <a:solidFill>
                <a:schemeClr val="bg1"/>
              </a:solidFill>
              <a:latin typeface="Arial Bold" panose="020B0604020202090204" charset="0"/>
              <a:cs typeface="Arial Bold" panose="020B0604020202090204" charset="0"/>
              <a:sym typeface="+mn-ea"/>
            </a:endParaRPr>
          </a:p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  SPECIFIC WORK</a:t>
            </a:r>
            <a:endParaRPr lang="en-US" sz="1000" b="1">
              <a:solidFill>
                <a:schemeClr val="bg1"/>
              </a:solidFill>
              <a:latin typeface="Arial Bold" panose="020B0604020202090204" charset="0"/>
              <a:cs typeface="Arial Bold" panose="020B0604020202090204" charset="0"/>
              <a:sym typeface="+mn-ea"/>
            </a:endParaRPr>
          </a:p>
          <a:p>
            <a:pPr marL="0" indent="0">
              <a:buNone/>
            </a:pPr>
            <a:endParaRPr lang="en-US" sz="1000" b="1">
              <a:solidFill>
                <a:schemeClr val="bg1"/>
              </a:solidFill>
              <a:latin typeface="Arial Bold" panose="020B0604020202090204" charset="0"/>
              <a:cs typeface="Arial Bold" panose="020B0604020202090204" charset="0"/>
              <a:sym typeface="+mn-ea"/>
            </a:endParaRPr>
          </a:p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DAY 2 </a:t>
            </a:r>
            <a:endParaRPr lang="en-US" sz="1000" b="1">
              <a:solidFill>
                <a:schemeClr val="bg1"/>
              </a:solidFill>
              <a:latin typeface="Arial Bold" panose="020B0604020202090204" charset="0"/>
              <a:cs typeface="Arial Bold" panose="020B0604020202090204" charset="0"/>
              <a:sym typeface="+mn-ea"/>
            </a:endParaRPr>
          </a:p>
          <a:p>
            <a:pPr marL="0" indent="0">
              <a:buNone/>
            </a:pPr>
            <a:endParaRPr lang="en-US" sz="1000" b="1">
              <a:solidFill>
                <a:schemeClr val="bg1"/>
              </a:solidFill>
              <a:latin typeface="Arial Bold" panose="020B0604020202090204" charset="0"/>
              <a:cs typeface="Arial Bold" panose="020B0604020202090204" charset="0"/>
              <a:sym typeface="+mn-ea"/>
            </a:endParaRPr>
          </a:p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- RECAP OF DAY 1 WITH Q&amp;A SESSION </a:t>
            </a:r>
            <a:endParaRPr lang="en-US" sz="1000" b="1">
              <a:solidFill>
                <a:schemeClr val="bg1"/>
              </a:solidFill>
              <a:latin typeface="Arial Bold" panose="020B0604020202090204" charset="0"/>
              <a:cs typeface="Arial Bold" panose="020B0604020202090204" charset="0"/>
              <a:sym typeface="+mn-ea"/>
            </a:endParaRPr>
          </a:p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- PHOTO SESSION WITH MEMBERS AND COACHES FOR PROMOTION</a:t>
            </a:r>
            <a:endParaRPr lang="en-US" sz="1000" b="1">
              <a:solidFill>
                <a:schemeClr val="bg1"/>
              </a:solidFill>
              <a:latin typeface="Arial Bold" panose="020B0604020202090204" charset="0"/>
              <a:cs typeface="Arial Bold" panose="020B0604020202090204" charset="0"/>
              <a:sym typeface="+mn-ea"/>
            </a:endParaRPr>
          </a:p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- FINAL COURT WORK SPECIFIC TO COURSE </a:t>
            </a:r>
            <a:endParaRPr lang="en-US" sz="1000" b="1">
              <a:solidFill>
                <a:schemeClr val="bg1"/>
              </a:solidFill>
              <a:latin typeface="Arial Bold" panose="020B0604020202090204" charset="0"/>
              <a:cs typeface="Arial Bold" panose="020B0604020202090204" charset="0"/>
              <a:sym typeface="+mn-ea"/>
            </a:endParaRPr>
          </a:p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- EXAM WITH VIDEO ANALYSIS PROVIDED TO EACH COACH MEMBER  </a:t>
            </a:r>
            <a:r>
              <a:rPr lang="en-US" sz="1000">
                <a:sym typeface="+mn-ea"/>
              </a:rPr>
              <a:t>rogression of every basic shot</a:t>
            </a:r>
            <a:endParaRPr lang="en-US" sz="1000"/>
          </a:p>
          <a:p>
            <a:endParaRPr lang="en-US" sz="1000">
              <a:solidFill>
                <a:schemeClr val="tx1"/>
              </a:solidFill>
            </a:endParaRPr>
          </a:p>
          <a:p>
            <a:endParaRPr lang="en-US" sz="1000">
              <a:solidFill>
                <a:schemeClr val="tx1"/>
              </a:solidFill>
            </a:endParaRPr>
          </a:p>
          <a:p>
            <a:endParaRPr lang="en-US" sz="1000">
              <a:solidFill>
                <a:schemeClr val="tx1"/>
              </a:solidFill>
            </a:endParaRPr>
          </a:p>
          <a:p>
            <a:r>
              <a:rPr lang="en-US" sz="1000">
                <a:solidFill>
                  <a:schemeClr val="tx1"/>
                </a:solidFill>
              </a:rPr>
              <a:t> </a:t>
            </a:r>
            <a:endParaRPr lang="en-US" sz="1000">
              <a:solidFill>
                <a:schemeClr val="tx1"/>
              </a:solidFill>
            </a:endParaRPr>
          </a:p>
        </p:txBody>
      </p:sp>
      <p:pic>
        <p:nvPicPr>
          <p:cNvPr id="2" name="Picture 1" descr="COURS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230" y="1473835"/>
            <a:ext cx="3064510" cy="34359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8677" name="文本框 3"/>
          <p:cNvSpPr txBox="1"/>
          <p:nvPr/>
        </p:nvSpPr>
        <p:spPr>
          <a:xfrm>
            <a:off x="721043" y="183833"/>
            <a:ext cx="5316855" cy="460375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none" anchor="t">
            <a:spAutoFit/>
          </a:bodyPr>
          <a:p>
            <a:pPr indent="0"/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 Nile Bold" panose="00000400000000000000" charset="0"/>
                <a:ea typeface="SimSun" pitchFamily="2" charset="-122"/>
                <a:cs typeface="Al Nile Bold" panose="00000400000000000000" charset="0"/>
              </a:rPr>
              <a:t>COACHING COURSE CONDITIONS  </a:t>
            </a:r>
            <a:endParaRPr lang="en-US" altLang="zh-C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 Nile Bold" panose="00000400000000000000" charset="0"/>
              <a:ea typeface="SimSun" pitchFamily="2" charset="-122"/>
              <a:cs typeface="Al Nile Bold" panose="00000400000000000000" charset="0"/>
            </a:endParaRPr>
          </a:p>
        </p:txBody>
      </p:sp>
      <p:sp>
        <p:nvSpPr>
          <p:cNvPr id="28678" name="TextBox 46"/>
          <p:cNvSpPr txBox="1"/>
          <p:nvPr/>
        </p:nvSpPr>
        <p:spPr>
          <a:xfrm>
            <a:off x="191135" y="500380"/>
            <a:ext cx="7223125" cy="275590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anchor="t">
            <a:spAutoFit/>
          </a:bodyPr>
          <a:p>
            <a:pPr indent="0" defTabSz="522605" eaLnBrk="0" hangingPunct="0"/>
            <a:r>
              <a:rPr lang="en-US" altLang="zh-CN" sz="1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90204" pitchFamily="34" charset="0"/>
                <a:ea typeface="SimSun" pitchFamily="2" charset="-122"/>
              </a:rPr>
              <a:t>         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90204" pitchFamily="34" charset="0"/>
                <a:ea typeface="SimSun" pitchFamily="2" charset="-122"/>
              </a:rPr>
              <a:t>HERE IS A BREAKDOWN OF OUR COACHING COURSES FOR COACHES </a:t>
            </a:r>
            <a:endParaRPr lang="en-US" altLang="zh-CN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SimSun" pitchFamily="2" charset="-122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89915" y="775970"/>
            <a:ext cx="5361940" cy="12065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50800" dir="5400000" algn="ctr" rotWithShape="0">
              <a:srgbClr val="FDB515">
                <a:alpha val="10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cademy gold white png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73315" y="-197485"/>
            <a:ext cx="1670685" cy="167068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89915" y="985520"/>
            <a:ext cx="6773545" cy="4554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000" b="1" u="sng">
                <a:solidFill>
                  <a:schemeClr val="bg1"/>
                </a:solidFill>
                <a:sym typeface="+mn-ea"/>
              </a:rPr>
              <a:t>TERMS</a:t>
            </a:r>
            <a:r>
              <a:rPr lang="en-US" sz="1000" b="1">
                <a:solidFill>
                  <a:schemeClr val="bg1"/>
                </a:solidFill>
                <a:sym typeface="+mn-ea"/>
              </a:rPr>
              <a:t> </a:t>
            </a:r>
            <a:endParaRPr lang="en-US" sz="1000" b="1">
              <a:solidFill>
                <a:schemeClr val="bg1"/>
              </a:solidFill>
            </a:endParaRPr>
          </a:p>
          <a:p>
            <a:endParaRPr lang="en-US" sz="1000" b="1">
              <a:solidFill>
                <a:schemeClr val="bg1"/>
              </a:solidFill>
            </a:endParaRPr>
          </a:p>
          <a:p>
            <a:r>
              <a:rPr lang="en-US" sz="1000" b="1">
                <a:solidFill>
                  <a:schemeClr val="bg1"/>
                </a:solidFill>
                <a:sym typeface="+mn-ea"/>
              </a:rPr>
              <a:t>-COURSES MUST HAVE A MINIMUM 10 ATENDEES AND MAXIMUM 16 ATENDEES</a:t>
            </a:r>
            <a:endParaRPr lang="en-US" sz="1000" b="1">
              <a:solidFill>
                <a:schemeClr val="bg1"/>
              </a:solidFill>
            </a:endParaRPr>
          </a:p>
          <a:p>
            <a:r>
              <a:rPr lang="en-US" sz="1000" b="1">
                <a:solidFill>
                  <a:schemeClr val="bg1"/>
                </a:solidFill>
                <a:sym typeface="+mn-ea"/>
              </a:rPr>
              <a:t>-CLUB MUST HAVE A MINIMUM OF 2 COURTS AVAILABLE DURING THE COURSE.</a:t>
            </a:r>
            <a:endParaRPr lang="en-US" sz="1000" b="1">
              <a:solidFill>
                <a:schemeClr val="bg1"/>
              </a:solidFill>
              <a:sym typeface="+mn-ea"/>
            </a:endParaRPr>
          </a:p>
          <a:p>
            <a:r>
              <a:rPr lang="en-US" sz="1000" b="1">
                <a:solidFill>
                  <a:schemeClr val="bg1"/>
                </a:solidFill>
                <a:sym typeface="+mn-ea"/>
              </a:rPr>
              <a:t>- CLUB MUST BE ABLE TO PROVIDE SEATING AREA FOR CLASSROOM MODULES OF SPECIFIC COURSE</a:t>
            </a:r>
            <a:endParaRPr lang="en-US" sz="1000" b="1">
              <a:solidFill>
                <a:schemeClr val="bg1"/>
              </a:solidFill>
            </a:endParaRPr>
          </a:p>
          <a:p>
            <a:endParaRPr lang="en-US" sz="1000" b="1">
              <a:solidFill>
                <a:schemeClr val="bg1"/>
              </a:solidFill>
              <a:latin typeface="Arial Bold" panose="020B0604020202090204" charset="0"/>
              <a:cs typeface="Arial Bold" panose="020B0604020202090204" charset="0"/>
              <a:sym typeface="+mn-ea"/>
            </a:endParaRPr>
          </a:p>
          <a:p>
            <a:r>
              <a:rPr lang="en-US" sz="1000" b="1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  CLUBS MUST SETTLE 50% OF THE BALANCE 48 HOURS BEFORE THE COURSE BEGINS, REMAINING   </a:t>
            </a:r>
            <a:endParaRPr lang="en-US" sz="1000" b="1">
              <a:solidFill>
                <a:schemeClr val="bg1"/>
              </a:solidFill>
              <a:latin typeface="Arial Bold" panose="020B0604020202090204" charset="0"/>
              <a:cs typeface="Arial Bold" panose="020B0604020202090204" charset="0"/>
              <a:sym typeface="+mn-ea"/>
            </a:endParaRPr>
          </a:p>
          <a:p>
            <a:r>
              <a:rPr lang="en-US" sz="1000" b="1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  BALANCE WILL BE PAID 24 HOURS AFTER COURT COMPLETION.</a:t>
            </a:r>
            <a:endParaRPr lang="en-US" sz="1000" b="1">
              <a:solidFill>
                <a:schemeClr val="bg1"/>
              </a:solidFill>
              <a:latin typeface="Arial Bold" panose="020B0604020202090204" charset="0"/>
              <a:cs typeface="Arial Bold" panose="020B0604020202090204" charset="0"/>
              <a:sym typeface="+mn-ea"/>
            </a:endParaRPr>
          </a:p>
          <a:p>
            <a:endParaRPr lang="en-US" sz="1000" b="1">
              <a:solidFill>
                <a:schemeClr val="bg1"/>
              </a:solidFill>
              <a:latin typeface="Arial Bold" panose="020B0604020202090204" charset="0"/>
              <a:cs typeface="Arial Bold" panose="020B0604020202090204" charset="0"/>
              <a:sym typeface="+mn-ea"/>
            </a:endParaRPr>
          </a:p>
          <a:p>
            <a:endParaRPr lang="en-US" sz="1000" b="1">
              <a:solidFill>
                <a:schemeClr val="bg1"/>
              </a:solidFill>
              <a:latin typeface="Arial Bold" panose="020B0604020202090204" charset="0"/>
              <a:cs typeface="Arial Bold" panose="020B0604020202090204" charset="0"/>
              <a:sym typeface="+mn-ea"/>
            </a:endParaRPr>
          </a:p>
          <a:p>
            <a:r>
              <a:rPr lang="en-US" sz="10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- ROYAL PADEL WILL CHARGE EACH COURSE AT 375 EURO PER PERSON / PER COURSE </a:t>
            </a:r>
            <a:endParaRPr lang="en-US" sz="1000" b="1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0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- EACH AFFILIATED CLUB WITH WILL RECIEVE 25% OF THE COURSE REVENUE. </a:t>
            </a:r>
            <a:endParaRPr lang="en-US" sz="1000" b="1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r>
              <a:rPr lang="en-US" sz="10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- ONE FREE PLACE PROVIDED FOR THE CLUB</a:t>
            </a:r>
            <a:endParaRPr lang="en-US" sz="1000" b="1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0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- CLUB MAY INCREASE COURSE COST BY MAXIMUM 100 EURO FROM PRICE SET BY ROYAL PADEL</a:t>
            </a:r>
            <a:endParaRPr lang="en-US" sz="1000" b="1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endParaRPr lang="en-US" sz="1000" b="1">
              <a:solidFill>
                <a:schemeClr val="bg1"/>
              </a:solidFill>
              <a:latin typeface="Arial Bold" panose="020B0604020202090204" charset="0"/>
              <a:cs typeface="Arial Bold" panose="020B0604020202090204" charset="0"/>
              <a:sym typeface="+mn-ea"/>
            </a:endParaRPr>
          </a:p>
          <a:p>
            <a:r>
              <a:rPr lang="en-US" sz="1000" b="1" u="sng">
                <a:solidFill>
                  <a:srgbClr val="AB7C0D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WHAT ROYAL PADEL PROVIDE</a:t>
            </a:r>
            <a:r>
              <a:rPr lang="en-US" sz="1000" b="1">
                <a:solidFill>
                  <a:srgbClr val="AB7C0D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 </a:t>
            </a:r>
            <a:endParaRPr lang="en-US" sz="1000" b="1">
              <a:solidFill>
                <a:srgbClr val="AB7C0D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endParaRPr lang="en-US" sz="1000" b="1">
              <a:solidFill>
                <a:srgbClr val="AB7C0D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r>
              <a:rPr lang="en-US" sz="1000" b="1">
                <a:solidFill>
                  <a:srgbClr val="AB7C0D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-BANNERS FOR THE CLUB EXCLUSIVE OF THE ACADEMY </a:t>
            </a:r>
            <a:endParaRPr lang="en-US" sz="1000" b="1">
              <a:solidFill>
                <a:srgbClr val="AB7C0D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r>
              <a:rPr lang="en-US" sz="1000" b="1">
                <a:solidFill>
                  <a:srgbClr val="AB7C0D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-BALL HOLDERS FOR CLUB COACHES EXCLUSIVE OF THE ACADEMY</a:t>
            </a:r>
            <a:endParaRPr lang="en-US" sz="1000" b="1">
              <a:solidFill>
                <a:srgbClr val="AB7C0D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r>
              <a:rPr lang="en-US" sz="1000" b="1">
                <a:solidFill>
                  <a:srgbClr val="AB7C0D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-CLOTHING FOR CLUB COACHES FROM ROYAL PADEL </a:t>
            </a:r>
            <a:endParaRPr lang="en-US" sz="1000" b="1">
              <a:solidFill>
                <a:srgbClr val="AB7C0D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r>
              <a:rPr lang="en-US" sz="1000" b="1">
                <a:solidFill>
                  <a:srgbClr val="AB7C0D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-CLUB HAS 1 FREE SPACE AVAILABLE FOR EVERY COURSE </a:t>
            </a:r>
            <a:endParaRPr lang="en-US" sz="1000" b="1">
              <a:solidFill>
                <a:srgbClr val="AB7C0D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r>
              <a:rPr lang="en-US" sz="1000" b="1">
                <a:solidFill>
                  <a:srgbClr val="AB7C0D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-ROYAL PADEL PROVIDE ONE PRO COACH AND ONE ASSISTANT COACH FOR ALL EVENTS</a:t>
            </a:r>
            <a:endParaRPr lang="en-US" sz="1000" b="1">
              <a:solidFill>
                <a:srgbClr val="AB7C0D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r>
              <a:rPr lang="en-US" sz="1000" b="1">
                <a:solidFill>
                  <a:srgbClr val="AB7C0D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-CLUB RETAINS 25% FROM EVERY COURSE FEE TAKEN </a:t>
            </a:r>
            <a:endParaRPr lang="en-US" sz="1000" b="1">
              <a:solidFill>
                <a:srgbClr val="AB7C0D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r>
              <a:rPr lang="en-US" sz="1000" b="1">
                <a:solidFill>
                  <a:srgbClr val="AB7C0D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-ALL ATENDEES OF THE COURSE RECIEVE WELCOME PACK</a:t>
            </a:r>
            <a:endParaRPr lang="en-US" sz="1000" b="1">
              <a:solidFill>
                <a:srgbClr val="AB7C0D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r>
              <a:rPr lang="en-US" sz="1000" b="1">
                <a:solidFill>
                  <a:srgbClr val="AB7C0D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-ALL ATENDEES RECIEVE DIPLOMA AND GRADED VIDEO ANALYSIS OF ATENDEE </a:t>
            </a:r>
            <a:endParaRPr lang="en-US" sz="1000" b="1">
              <a:solidFill>
                <a:srgbClr val="AB7C0D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endParaRPr lang="en-US" sz="1000" b="1">
              <a:solidFill>
                <a:srgbClr val="AB7C0D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endParaRPr lang="en-US" sz="1000" b="1">
              <a:solidFill>
                <a:schemeClr val="bg1"/>
              </a:solidFill>
              <a:latin typeface="Arial Bold" panose="020B0604020202090204" charset="0"/>
              <a:cs typeface="Arial Bold" panose="020B0604020202090204" charset="0"/>
              <a:sym typeface="+mn-ea"/>
            </a:endParaRPr>
          </a:p>
          <a:p>
            <a:endParaRPr lang="en-US" sz="1000" b="1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0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4581" name="文本框 3"/>
          <p:cNvSpPr txBox="1"/>
          <p:nvPr/>
        </p:nvSpPr>
        <p:spPr>
          <a:xfrm>
            <a:off x="1490663" y="214313"/>
            <a:ext cx="270065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indent="0"/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 Nile Bold" panose="00000400000000000000" charset="0"/>
                <a:ea typeface="SimSun" pitchFamily="2" charset="-122"/>
                <a:cs typeface="Al Nile Bold" panose="00000400000000000000" charset="0"/>
              </a:rPr>
              <a:t>OUR PROGRAM</a:t>
            </a:r>
            <a:r>
              <a:rPr lang="en-US" altLang="zh-CN" sz="2800" dirty="0">
                <a:solidFill>
                  <a:schemeClr val="bg2"/>
                </a:solidFill>
                <a:latin typeface="Baghdad" panose="01000500000000020004" charset="0"/>
                <a:ea typeface="SimSun" pitchFamily="2" charset="-122"/>
                <a:cs typeface="Baghdad" panose="01000500000000020004" charset="0"/>
              </a:rPr>
              <a:t>  </a:t>
            </a:r>
            <a:endParaRPr lang="en-US" altLang="zh-CN" sz="2800" dirty="0">
              <a:solidFill>
                <a:schemeClr val="bg2"/>
              </a:solidFill>
              <a:latin typeface="Baghdad" panose="01000500000000020004" charset="0"/>
              <a:ea typeface="SimSun" pitchFamily="2" charset="-122"/>
              <a:cs typeface="Baghdad" panose="01000500000000020004" charset="0"/>
            </a:endParaRPr>
          </a:p>
        </p:txBody>
      </p:sp>
      <p:sp>
        <p:nvSpPr>
          <p:cNvPr id="24582" name="TextBox 46"/>
          <p:cNvSpPr txBox="1"/>
          <p:nvPr/>
        </p:nvSpPr>
        <p:spPr>
          <a:xfrm>
            <a:off x="992823" y="736283"/>
            <a:ext cx="5811837" cy="3371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0" defTabSz="522605" eaLnBrk="0" hangingPunct="0"/>
            <a:r>
              <a:rPr lang="en-US" altLang="zh-CN" sz="1600" b="1" dirty="0">
                <a:solidFill>
                  <a:srgbClr val="AB7C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hdad" panose="01000500000000020004" charset="0"/>
                <a:ea typeface="SimSun" pitchFamily="2" charset="-122"/>
                <a:cs typeface="Baghdad" panose="01000500000000020004" charset="0"/>
              </a:rPr>
              <a:t>BEGINNER COACHING PROGRAM</a:t>
            </a:r>
            <a:r>
              <a:rPr lang="en-US" altLang="zh-CN" sz="1600" dirty="0">
                <a:solidFill>
                  <a:srgbClr val="E1E1E1"/>
                </a:solidFill>
                <a:latin typeface="Arial" panose="020B0604020202090204" pitchFamily="34" charset="0"/>
                <a:ea typeface="SimSun" pitchFamily="2" charset="-122"/>
              </a:rPr>
              <a:t>   </a:t>
            </a:r>
            <a:endParaRPr lang="en-US" altLang="zh-CN" sz="1600" dirty="0">
              <a:solidFill>
                <a:srgbClr val="E1E1E1"/>
              </a:solidFill>
              <a:latin typeface="Arial" panose="020B0604020202090204" pitchFamily="34" charset="0"/>
              <a:ea typeface="SimSun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1455" y="1258570"/>
            <a:ext cx="5409565" cy="3597910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</a:ln>
          <a:effectLst>
            <a:outerShdw blurRad="50800" dist="50800" dir="14400000" algn="ctr" rotWithShape="0">
              <a:schemeClr val="tx1">
                <a:alpha val="10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IMG_90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5606415" y="1579880"/>
            <a:ext cx="3598545" cy="295465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4" name="Text Box 3"/>
          <p:cNvSpPr txBox="1"/>
          <p:nvPr/>
        </p:nvSpPr>
        <p:spPr>
          <a:xfrm>
            <a:off x="383540" y="1511935"/>
            <a:ext cx="4915535" cy="3091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en-US" b="1">
                <a:solidFill>
                  <a:schemeClr val="bg1"/>
                </a:solidFill>
                <a:effectLst/>
                <a:latin typeface="Al Nile Bold" panose="00000400000000000000" charset="0"/>
                <a:cs typeface="Al Nile Bold" panose="00000400000000000000" charset="0"/>
              </a:rPr>
              <a:t> - HOW TO BE THE SUCCESSFUL COACH</a:t>
            </a:r>
            <a:endParaRPr lang="en-US" b="1">
              <a:solidFill>
                <a:schemeClr val="bg1"/>
              </a:solidFill>
              <a:effectLst/>
              <a:latin typeface="Al Nile Bold" panose="00000400000000000000" charset="0"/>
              <a:cs typeface="Al Nile Bold" panose="00000400000000000000" charset="0"/>
            </a:endParaRPr>
          </a:p>
          <a:p>
            <a:endParaRPr lang="en-US" b="1">
              <a:solidFill>
                <a:schemeClr val="bg1"/>
              </a:solidFill>
              <a:effectLst/>
              <a:latin typeface="Al Nile Bold" panose="00000400000000000000" charset="0"/>
              <a:cs typeface="Al Nile Bold" panose="00000400000000000000" charset="0"/>
            </a:endParaRPr>
          </a:p>
          <a:p>
            <a:r>
              <a:rPr lang="en-US" b="1">
                <a:solidFill>
                  <a:schemeClr val="bg1"/>
                </a:solidFill>
                <a:effectLst/>
                <a:latin typeface="Al Nile Bold" panose="00000400000000000000" charset="0"/>
                <a:cs typeface="Al Nile Bold" panose="00000400000000000000" charset="0"/>
              </a:rPr>
              <a:t>             - HOW TO PREPARE AND EXECUTE A OPTIMUM </a:t>
            </a:r>
            <a:endParaRPr lang="en-US" b="1">
              <a:solidFill>
                <a:schemeClr val="bg1"/>
              </a:solidFill>
              <a:effectLst/>
              <a:latin typeface="Al Nile Bold" panose="00000400000000000000" charset="0"/>
              <a:cs typeface="Al Nile Bold" panose="00000400000000000000" charset="0"/>
            </a:endParaRPr>
          </a:p>
          <a:p>
            <a:r>
              <a:rPr lang="en-US" b="1">
                <a:solidFill>
                  <a:schemeClr val="bg1"/>
                </a:solidFill>
                <a:effectLst/>
                <a:latin typeface="Al Nile Bold" panose="00000400000000000000" charset="0"/>
                <a:cs typeface="Al Nile Bold" panose="00000400000000000000" charset="0"/>
              </a:rPr>
              <a:t>                                   TRAINING SESSION</a:t>
            </a:r>
            <a:endParaRPr lang="en-US" b="1">
              <a:solidFill>
                <a:schemeClr val="bg1"/>
              </a:solidFill>
              <a:effectLst/>
              <a:latin typeface="Al Nile Bold" panose="00000400000000000000" charset="0"/>
              <a:cs typeface="Al Nile Bold" panose="00000400000000000000" charset="0"/>
            </a:endParaRPr>
          </a:p>
          <a:p>
            <a:endParaRPr lang="en-US" b="1">
              <a:solidFill>
                <a:schemeClr val="bg1"/>
              </a:solidFill>
              <a:effectLst/>
              <a:latin typeface="Al Nile Bold" panose="00000400000000000000" charset="0"/>
              <a:cs typeface="Al Nile Bold" panose="00000400000000000000" charset="0"/>
            </a:endParaRPr>
          </a:p>
          <a:p>
            <a:r>
              <a:rPr lang="en-US" b="1">
                <a:solidFill>
                  <a:schemeClr val="bg1"/>
                </a:solidFill>
                <a:effectLst/>
                <a:latin typeface="Al Nile Bold" panose="00000400000000000000" charset="0"/>
                <a:cs typeface="Al Nile Bold" panose="00000400000000000000" charset="0"/>
              </a:rPr>
              <a:t>           -  HOW TO THROW A BALL CORRECTLY BASED ON   </a:t>
            </a:r>
            <a:endParaRPr lang="en-US" b="1">
              <a:solidFill>
                <a:schemeClr val="bg1"/>
              </a:solidFill>
              <a:effectLst/>
              <a:latin typeface="Al Nile Bold" panose="00000400000000000000" charset="0"/>
              <a:cs typeface="Al Nile Bold" panose="00000400000000000000" charset="0"/>
            </a:endParaRPr>
          </a:p>
          <a:p>
            <a:r>
              <a:rPr lang="en-US" b="1">
                <a:solidFill>
                  <a:schemeClr val="bg1"/>
                </a:solidFill>
                <a:effectLst/>
                <a:latin typeface="Al Nile Bold" panose="00000400000000000000" charset="0"/>
                <a:cs typeface="Al Nile Bold" panose="00000400000000000000" charset="0"/>
              </a:rPr>
              <a:t>                                       STUDENTS LEVEL. </a:t>
            </a:r>
            <a:endParaRPr lang="en-US" b="1">
              <a:solidFill>
                <a:schemeClr val="bg1"/>
              </a:solidFill>
              <a:effectLst/>
              <a:latin typeface="Al Nile Bold" panose="00000400000000000000" charset="0"/>
              <a:cs typeface="Al Nile Bold" panose="00000400000000000000" charset="0"/>
            </a:endParaRPr>
          </a:p>
          <a:p>
            <a:endParaRPr lang="en-US" b="1">
              <a:solidFill>
                <a:schemeClr val="bg1"/>
              </a:solidFill>
              <a:effectLst/>
              <a:latin typeface="Al Nile Bold" panose="00000400000000000000" charset="0"/>
              <a:cs typeface="Al Nile Bold" panose="00000400000000000000" charset="0"/>
            </a:endParaRPr>
          </a:p>
          <a:p>
            <a:r>
              <a:rPr lang="en-US" b="1">
                <a:solidFill>
                  <a:schemeClr val="bg1"/>
                </a:solidFill>
                <a:effectLst/>
                <a:latin typeface="Al Nile Bold" panose="00000400000000000000" charset="0"/>
                <a:cs typeface="Al Nile Bold" panose="00000400000000000000" charset="0"/>
              </a:rPr>
              <a:t>             - THE BASIC SHOTS REQUIRED FOR A BEGINNER</a:t>
            </a:r>
            <a:endParaRPr lang="en-US" b="1">
              <a:solidFill>
                <a:schemeClr val="bg1"/>
              </a:solidFill>
              <a:effectLst/>
              <a:latin typeface="Al Nile Bold" panose="00000400000000000000" charset="0"/>
              <a:cs typeface="Al Nile Bold" panose="00000400000000000000" charset="0"/>
            </a:endParaRPr>
          </a:p>
          <a:p>
            <a:r>
              <a:rPr lang="en-US" b="1">
                <a:solidFill>
                  <a:schemeClr val="bg1"/>
                </a:solidFill>
                <a:effectLst/>
                <a:latin typeface="Al Nile Bold" panose="00000400000000000000" charset="0"/>
                <a:cs typeface="Al Nile Bold" panose="00000400000000000000" charset="0"/>
              </a:rPr>
              <a:t> </a:t>
            </a:r>
            <a:endParaRPr lang="en-US" b="1">
              <a:solidFill>
                <a:schemeClr val="bg1"/>
              </a:solidFill>
              <a:effectLst/>
              <a:latin typeface="Al Nile Bold" panose="00000400000000000000" charset="0"/>
              <a:cs typeface="Al Nile Bold" panose="00000400000000000000" charset="0"/>
            </a:endParaRPr>
          </a:p>
          <a:p>
            <a:r>
              <a:rPr lang="en-US" b="1">
                <a:solidFill>
                  <a:schemeClr val="bg1"/>
                </a:solidFill>
                <a:effectLst/>
                <a:latin typeface="Al Nile Bold" panose="00000400000000000000" charset="0"/>
                <a:cs typeface="Al Nile Bold" panose="00000400000000000000" charset="0"/>
              </a:rPr>
              <a:t>                - THE PROGRESSION OF EVERY BASIC SHOT</a:t>
            </a:r>
            <a:endParaRPr lang="en-US" b="1">
              <a:solidFill>
                <a:schemeClr val="bg1"/>
              </a:solidFill>
              <a:effectLst/>
              <a:latin typeface="Al Nile Bold" panose="00000400000000000000" charset="0"/>
              <a:cs typeface="Al Nile Bold" panose="00000400000000000000" charset="0"/>
            </a:endParaRPr>
          </a:p>
          <a:p>
            <a:endParaRPr lang="en-US" b="1">
              <a:solidFill>
                <a:schemeClr val="bg1"/>
              </a:solidFill>
              <a:effectLst/>
              <a:latin typeface="Al Nile Bold" panose="00000400000000000000" charset="0"/>
              <a:cs typeface="Al Nile Bold" panose="00000400000000000000" charset="0"/>
            </a:endParaRPr>
          </a:p>
          <a:p>
            <a:r>
              <a:rPr lang="en-US" b="1">
                <a:solidFill>
                  <a:schemeClr val="bg1"/>
                </a:solidFill>
                <a:effectLst/>
                <a:latin typeface="Al Nile Bold" panose="00000400000000000000" charset="0"/>
                <a:cs typeface="Al Nile Bold" panose="00000400000000000000" charset="0"/>
              </a:rPr>
              <a:t>                      - THE BASIC TACTICS FOR BEGINNERS</a:t>
            </a:r>
            <a:endParaRPr lang="en-US" b="1">
              <a:solidFill>
                <a:schemeClr val="bg1"/>
              </a:solidFill>
              <a:effectLst/>
              <a:latin typeface="Al Nile Bold" panose="00000400000000000000" charset="0"/>
              <a:cs typeface="Al Nile Bold" panose="00000400000000000000" charset="0"/>
            </a:endParaRPr>
          </a:p>
          <a:p>
            <a:endParaRPr lang="en-US" b="1">
              <a:solidFill>
                <a:schemeClr val="bg1"/>
              </a:solidFill>
              <a:effectLst/>
              <a:latin typeface="Al Nile Bold" panose="00000400000000000000" charset="0"/>
              <a:cs typeface="Al Nile Bold" panose="00000400000000000000" charset="0"/>
            </a:endParaRPr>
          </a:p>
          <a:p>
            <a:r>
              <a:rPr lang="en-US" b="1">
                <a:solidFill>
                  <a:schemeClr val="bg1"/>
                </a:solidFill>
                <a:effectLst/>
                <a:latin typeface="Al Nile Bold" panose="00000400000000000000" charset="0"/>
                <a:cs typeface="Al Nile Bold" panose="00000400000000000000" charset="0"/>
              </a:rPr>
              <a:t>                 - COMMON MISTAKES AND HOW TO REMEDY</a:t>
            </a:r>
            <a:endParaRPr lang="en-US" b="1">
              <a:solidFill>
                <a:schemeClr val="bg1"/>
              </a:solidFill>
              <a:effectLst/>
              <a:latin typeface="Al Nile Bold" panose="00000400000000000000" charset="0"/>
              <a:cs typeface="Al Nile Bold" panose="00000400000000000000" charset="0"/>
            </a:endParaRPr>
          </a:p>
        </p:txBody>
      </p:sp>
      <p:pic>
        <p:nvPicPr>
          <p:cNvPr id="6" name="Picture 5" descr="academy gold white png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315" y="-197485"/>
            <a:ext cx="1670685" cy="16706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自定义 2">
      <a:dk1>
        <a:srgbClr val="111119"/>
      </a:dk1>
      <a:lt1>
        <a:sysClr val="window" lastClr="FFFFFF"/>
      </a:lt1>
      <a:dk2>
        <a:srgbClr val="FFFFFF"/>
      </a:dk2>
      <a:lt2>
        <a:srgbClr val="E7E6E6"/>
      </a:lt2>
      <a:accent1>
        <a:srgbClr val="3C3E4A"/>
      </a:accent1>
      <a:accent2>
        <a:srgbClr val="FCB612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Impact">
      <a:majorFont>
        <a:latin typeface="Impact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7720</Words>
  <Application>WPS Writer</Application>
  <PresentationFormat>全屏显示(16:9)</PresentationFormat>
  <Paragraphs>303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40" baseType="lpstr">
      <vt:lpstr>Arial</vt:lpstr>
      <vt:lpstr>SimSun</vt:lpstr>
      <vt:lpstr>Wingdings</vt:lpstr>
      <vt:lpstr>微软雅黑</vt:lpstr>
      <vt:lpstr>汉仪旗黑</vt:lpstr>
      <vt:lpstr>Impact</vt:lpstr>
      <vt:lpstr>Existence Light</vt:lpstr>
      <vt:lpstr>苹方-简</vt:lpstr>
      <vt:lpstr>方正兰亭超细黑简体</vt:lpstr>
      <vt:lpstr>方正兰亭细黑_GBK_M</vt:lpstr>
      <vt:lpstr>Thonburi</vt:lpstr>
      <vt:lpstr>Baghdad</vt:lpstr>
      <vt:lpstr>Baskerville</vt:lpstr>
      <vt:lpstr>宋体-简</vt:lpstr>
      <vt:lpstr>Al Nile Bold</vt:lpstr>
      <vt:lpstr>Al Nile Regular</vt:lpstr>
      <vt:lpstr>Arial Bold</vt:lpstr>
      <vt:lpstr>Bodoni 72</vt:lpstr>
      <vt:lpstr>Hiragino Sans GB</vt:lpstr>
      <vt:lpstr>Arial Unicode MS</vt:lpstr>
      <vt:lpstr>Calibri</vt:lpstr>
      <vt:lpstr>Helvetica Neue</vt:lpstr>
      <vt:lpstr>Office Theme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ACADEMY PROMISE  </vt:lpstr>
      <vt:lpstr>ROYAL PADEL WPT EXPERIANCE 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熊猫设计出品</dc:creator>
  <cp:lastModifiedBy>joanadamasio</cp:lastModifiedBy>
  <cp:revision>98</cp:revision>
  <dcterms:created xsi:type="dcterms:W3CDTF">2020-09-15T16:59:42Z</dcterms:created>
  <dcterms:modified xsi:type="dcterms:W3CDTF">2020-09-15T16:59:42Z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1033-2.6.0.4284</vt:lpwstr>
  </property>
</Properties>
</file>